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3" r:id="rId2"/>
    <p:sldId id="265" r:id="rId3"/>
    <p:sldId id="268" r:id="rId4"/>
    <p:sldId id="273" r:id="rId5"/>
    <p:sldId id="274" r:id="rId6"/>
    <p:sldId id="294" r:id="rId7"/>
    <p:sldId id="307" r:id="rId8"/>
    <p:sldId id="295" r:id="rId9"/>
    <p:sldId id="308" r:id="rId10"/>
    <p:sldId id="296" r:id="rId11"/>
    <p:sldId id="309" r:id="rId12"/>
    <p:sldId id="300" r:id="rId13"/>
    <p:sldId id="310" r:id="rId14"/>
    <p:sldId id="305" r:id="rId15"/>
    <p:sldId id="272"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533">
          <p15:clr>
            <a:srgbClr val="A4A3A4"/>
          </p15:clr>
        </p15:guide>
        <p15:guide id="2" orient="horz" pos="2130">
          <p15:clr>
            <a:srgbClr val="A4A3A4"/>
          </p15:clr>
        </p15:guide>
        <p15:guide id="3" orient="horz" pos="4130">
          <p15:clr>
            <a:srgbClr val="A4A3A4"/>
          </p15:clr>
        </p15:guide>
        <p15:guide id="4" orient="horz" pos="449">
          <p15:clr>
            <a:srgbClr val="A4A3A4"/>
          </p15:clr>
        </p15:guide>
        <p15:guide id="5" pos="5496">
          <p15:clr>
            <a:srgbClr val="A4A3A4"/>
          </p15:clr>
        </p15:guide>
        <p15:guide id="6" pos="2880">
          <p15:clr>
            <a:srgbClr val="A4A3A4"/>
          </p15:clr>
        </p15:guide>
        <p15:guide id="7" pos="32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 Massing" initials="FM" lastIdx="3" clrIdx="0">
    <p:extLst>
      <p:ext uri="{19B8F6BF-5375-455C-9EA6-DF929625EA0E}">
        <p15:presenceInfo xmlns="" xmlns:p15="http://schemas.microsoft.com/office/powerpoint/2012/main" userId="aeb58fb7c76811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EDD"/>
    <a:srgbClr val="013C80"/>
    <a:srgbClr val="8E8F8D"/>
    <a:srgbClr val="003C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66" autoAdjust="0"/>
  </p:normalViewPr>
  <p:slideViewPr>
    <p:cSldViewPr snapToGrid="0" snapToObjects="1">
      <p:cViewPr varScale="1">
        <p:scale>
          <a:sx n="93" d="100"/>
          <a:sy n="93" d="100"/>
        </p:scale>
        <p:origin x="-2048" y="-104"/>
      </p:cViewPr>
      <p:guideLst>
        <p:guide orient="horz" pos="3533"/>
        <p:guide orient="horz" pos="2130"/>
        <p:guide orient="horz" pos="4130"/>
        <p:guide orient="horz" pos="449"/>
        <p:guide pos="5496"/>
        <p:guide pos="2880"/>
        <p:guide pos="327"/>
      </p:guideLst>
    </p:cSldViewPr>
  </p:slideViewPr>
  <p:notesTextViewPr>
    <p:cViewPr>
      <p:scale>
        <a:sx n="100" d="100"/>
        <a:sy n="100" d="100"/>
      </p:scale>
      <p:origin x="0" y="0"/>
    </p:cViewPr>
  </p:notesTextViewPr>
  <p:notesViewPr>
    <p:cSldViewPr snapToGrid="0" snapToObjects="1">
      <p:cViewPr varScale="1">
        <p:scale>
          <a:sx n="59" d="100"/>
          <a:sy n="59" d="100"/>
        </p:scale>
        <p:origin x="-39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Figure 1. Helmet use before and after the “helmet bank” trial at Ban Nong Bon School</a:t>
            </a:r>
          </a:p>
        </c:rich>
      </c:tx>
      <c:layout/>
      <c:overlay val="0"/>
    </c:title>
    <c:autoTitleDeleted val="0"/>
    <c:plotArea>
      <c:layout/>
      <c:lineChart>
        <c:grouping val="standard"/>
        <c:varyColors val="0"/>
        <c:ser>
          <c:idx val="0"/>
          <c:order val="0"/>
          <c:tx>
            <c:strRef>
              <c:f>Sheet1!$B$1</c:f>
              <c:strCache>
                <c:ptCount val="1"/>
                <c:pt idx="0">
                  <c:v>Series 1</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Pre-trial observation</c:v>
                </c:pt>
                <c:pt idx="1">
                  <c:v>Post-trial observation #1</c:v>
                </c:pt>
                <c:pt idx="2">
                  <c:v>Post-trial observation #2</c:v>
                </c:pt>
              </c:strCache>
            </c:strRef>
          </c:cat>
          <c:val>
            <c:numRef>
              <c:f>Sheet1!$B$2:$B$4</c:f>
              <c:numCache>
                <c:formatCode>0.0%</c:formatCode>
                <c:ptCount val="3"/>
                <c:pt idx="0">
                  <c:v>0.088</c:v>
                </c:pt>
                <c:pt idx="1">
                  <c:v>0.173</c:v>
                </c:pt>
                <c:pt idx="2">
                  <c:v>0.186</c:v>
                </c:pt>
              </c:numCache>
            </c:numRef>
          </c:val>
          <c:smooth val="0"/>
        </c:ser>
        <c:dLbls>
          <c:showLegendKey val="0"/>
          <c:showVal val="1"/>
          <c:showCatName val="0"/>
          <c:showSerName val="0"/>
          <c:showPercent val="0"/>
          <c:showBubbleSize val="0"/>
        </c:dLbls>
        <c:marker val="1"/>
        <c:smooth val="0"/>
        <c:axId val="2075976600"/>
        <c:axId val="2076014536"/>
      </c:lineChart>
      <c:catAx>
        <c:axId val="2075976600"/>
        <c:scaling>
          <c:orientation val="minMax"/>
        </c:scaling>
        <c:delete val="0"/>
        <c:axPos val="b"/>
        <c:numFmt formatCode="General" sourceLinked="1"/>
        <c:majorTickMark val="out"/>
        <c:minorTickMark val="none"/>
        <c:tickLblPos val="nextTo"/>
        <c:crossAx val="2076014536"/>
        <c:crosses val="autoZero"/>
        <c:auto val="1"/>
        <c:lblAlgn val="ctr"/>
        <c:lblOffset val="100"/>
        <c:noMultiLvlLbl val="0"/>
      </c:catAx>
      <c:valAx>
        <c:axId val="2076014536"/>
        <c:scaling>
          <c:orientation val="minMax"/>
        </c:scaling>
        <c:delete val="0"/>
        <c:axPos val="l"/>
        <c:majorGridlines/>
        <c:numFmt formatCode="0.0%" sourceLinked="1"/>
        <c:majorTickMark val="out"/>
        <c:minorTickMark val="none"/>
        <c:tickLblPos val="nextTo"/>
        <c:crossAx val="2075976600"/>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Figure 2. Child helmet wearing rates before, during, and after police enforcement trial at Thai Rath Witthaya 75 School </a:t>
            </a:r>
            <a:endParaRPr lang="en-US" dirty="0"/>
          </a:p>
        </c:rich>
      </c:tx>
      <c:layout/>
      <c:overlay val="0"/>
    </c:title>
    <c:autoTitleDeleted val="0"/>
    <c:plotArea>
      <c:layout/>
      <c:lineChart>
        <c:grouping val="standard"/>
        <c:varyColors val="0"/>
        <c:ser>
          <c:idx val="0"/>
          <c:order val="0"/>
          <c:tx>
            <c:strRef>
              <c:f>Sheet1!$B$1</c:f>
              <c:strCache>
                <c:ptCount val="1"/>
                <c:pt idx="0">
                  <c:v>Series 1</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Pre-trial observation</c:v>
                </c:pt>
                <c:pt idx="1">
                  <c:v>Post-trial observation #1</c:v>
                </c:pt>
                <c:pt idx="2">
                  <c:v>Post-trial observation #2</c:v>
                </c:pt>
              </c:strCache>
            </c:strRef>
          </c:cat>
          <c:val>
            <c:numRef>
              <c:f>Sheet1!$B$2:$B$4</c:f>
              <c:numCache>
                <c:formatCode>0.0%</c:formatCode>
                <c:ptCount val="3"/>
                <c:pt idx="0">
                  <c:v>0.07</c:v>
                </c:pt>
                <c:pt idx="1">
                  <c:v>0.146</c:v>
                </c:pt>
                <c:pt idx="2">
                  <c:v>0.144</c:v>
                </c:pt>
              </c:numCache>
            </c:numRef>
          </c:val>
          <c:smooth val="0"/>
        </c:ser>
        <c:dLbls>
          <c:showLegendKey val="0"/>
          <c:showVal val="1"/>
          <c:showCatName val="0"/>
          <c:showSerName val="0"/>
          <c:showPercent val="0"/>
          <c:showBubbleSize val="0"/>
        </c:dLbls>
        <c:marker val="1"/>
        <c:smooth val="0"/>
        <c:axId val="2047869064"/>
        <c:axId val="2118372136"/>
      </c:lineChart>
      <c:catAx>
        <c:axId val="2047869064"/>
        <c:scaling>
          <c:orientation val="minMax"/>
        </c:scaling>
        <c:delete val="0"/>
        <c:axPos val="b"/>
        <c:numFmt formatCode="General" sourceLinked="1"/>
        <c:majorTickMark val="out"/>
        <c:minorTickMark val="none"/>
        <c:tickLblPos val="nextTo"/>
        <c:crossAx val="2118372136"/>
        <c:crosses val="autoZero"/>
        <c:auto val="1"/>
        <c:lblAlgn val="ctr"/>
        <c:lblOffset val="100"/>
        <c:noMultiLvlLbl val="0"/>
      </c:catAx>
      <c:valAx>
        <c:axId val="2118372136"/>
        <c:scaling>
          <c:orientation val="minMax"/>
        </c:scaling>
        <c:delete val="0"/>
        <c:axPos val="l"/>
        <c:majorGridlines/>
        <c:numFmt formatCode="0.0%" sourceLinked="1"/>
        <c:majorTickMark val="out"/>
        <c:minorTickMark val="none"/>
        <c:tickLblPos val="nextTo"/>
        <c:crossAx val="2047869064"/>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Figure 3. Child helmet wearing rates before, during and after the taxi stand trial</a:t>
            </a:r>
            <a:endParaRPr lang="en-US" dirty="0"/>
          </a:p>
        </c:rich>
      </c:tx>
      <c:layout/>
      <c:overlay val="0"/>
    </c:title>
    <c:autoTitleDeleted val="0"/>
    <c:plotArea>
      <c:layout/>
      <c:lineChart>
        <c:grouping val="standard"/>
        <c:varyColors val="0"/>
        <c:ser>
          <c:idx val="0"/>
          <c:order val="0"/>
          <c:tx>
            <c:strRef>
              <c:f>Sheet1!$A$2</c:f>
              <c:strCache>
                <c:ptCount val="1"/>
                <c:pt idx="0">
                  <c:v>Community</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Pre-trial observation</c:v>
                </c:pt>
                <c:pt idx="1">
                  <c:v>Post-trial observation #1</c:v>
                </c:pt>
                <c:pt idx="2">
                  <c:v>Post-trial observation #2</c:v>
                </c:pt>
              </c:strCache>
            </c:strRef>
          </c:cat>
          <c:val>
            <c:numRef>
              <c:f>Sheet1!$B$2:$D$2</c:f>
              <c:numCache>
                <c:formatCode>0.0%</c:formatCode>
                <c:ptCount val="3"/>
                <c:pt idx="0">
                  <c:v>0.0</c:v>
                </c:pt>
                <c:pt idx="1">
                  <c:v>0.094</c:v>
                </c:pt>
                <c:pt idx="2">
                  <c:v>0.241</c:v>
                </c:pt>
              </c:numCache>
            </c:numRef>
          </c:val>
          <c:smooth val="0"/>
        </c:ser>
        <c:ser>
          <c:idx val="1"/>
          <c:order val="1"/>
          <c:tx>
            <c:strRef>
              <c:f>Sheet1!$A$3</c:f>
              <c:strCache>
                <c:ptCount val="1"/>
                <c:pt idx="0">
                  <c:v>School</c:v>
                </c:pt>
              </c:strCache>
            </c:strRef>
          </c:tx>
          <c:marker>
            <c:symbol val="none"/>
          </c:marker>
          <c:dLbls>
            <c:dLbl>
              <c:idx val="2"/>
              <c:layout>
                <c:manualLayout>
                  <c:x val="-1.134711981205E-16"/>
                  <c:y val="-0.047663500192280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Pre-trial observation</c:v>
                </c:pt>
                <c:pt idx="1">
                  <c:v>Post-trial observation #1</c:v>
                </c:pt>
                <c:pt idx="2">
                  <c:v>Post-trial observation #2</c:v>
                </c:pt>
              </c:strCache>
            </c:strRef>
          </c:cat>
          <c:val>
            <c:numRef>
              <c:f>Sheet1!$B$3:$D$3</c:f>
              <c:numCache>
                <c:formatCode>0.0%</c:formatCode>
                <c:ptCount val="3"/>
                <c:pt idx="0">
                  <c:v>0.0</c:v>
                </c:pt>
                <c:pt idx="1">
                  <c:v>0.232</c:v>
                </c:pt>
                <c:pt idx="2">
                  <c:v>0.25</c:v>
                </c:pt>
              </c:numCache>
            </c:numRef>
          </c:val>
          <c:smooth val="0"/>
        </c:ser>
        <c:dLbls>
          <c:showLegendKey val="0"/>
          <c:showVal val="1"/>
          <c:showCatName val="0"/>
          <c:showSerName val="0"/>
          <c:showPercent val="0"/>
          <c:showBubbleSize val="0"/>
        </c:dLbls>
        <c:marker val="1"/>
        <c:smooth val="0"/>
        <c:axId val="2120818008"/>
        <c:axId val="2120872184"/>
      </c:lineChart>
      <c:catAx>
        <c:axId val="2120818008"/>
        <c:scaling>
          <c:orientation val="minMax"/>
        </c:scaling>
        <c:delete val="0"/>
        <c:axPos val="b"/>
        <c:numFmt formatCode="General" sourceLinked="1"/>
        <c:majorTickMark val="out"/>
        <c:minorTickMark val="none"/>
        <c:tickLblPos val="nextTo"/>
        <c:crossAx val="2120872184"/>
        <c:crosses val="autoZero"/>
        <c:auto val="1"/>
        <c:lblAlgn val="ctr"/>
        <c:lblOffset val="100"/>
        <c:noMultiLvlLbl val="0"/>
      </c:catAx>
      <c:valAx>
        <c:axId val="2120872184"/>
        <c:scaling>
          <c:orientation val="minMax"/>
        </c:scaling>
        <c:delete val="0"/>
        <c:axPos val="l"/>
        <c:majorGridlines/>
        <c:numFmt formatCode="0.0%" sourceLinked="1"/>
        <c:majorTickMark val="out"/>
        <c:minorTickMark val="none"/>
        <c:tickLblPos val="nextTo"/>
        <c:crossAx val="2120818008"/>
        <c:crosses val="autoZero"/>
        <c:crossBetween val="between"/>
      </c:valAx>
    </c:plotArea>
    <c:legend>
      <c:legendPos val="b"/>
      <c:layout/>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9ADBC4-08CB-244D-87A4-A133D07AFD8F}" type="datetimeFigureOut">
              <a:rPr lang="en-US" smtClean="0"/>
              <a:pPr/>
              <a:t>01/04/2015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66B68-9E56-0942-8179-3629F86235B0}" type="slidenum">
              <a:rPr lang="en-US" smtClean="0"/>
              <a:pPr/>
              <a:t>‹#›</a:t>
            </a:fld>
            <a:endParaRPr lang="en-US"/>
          </a:p>
        </p:txBody>
      </p:sp>
    </p:spTree>
    <p:extLst>
      <p:ext uri="{BB962C8B-B14F-4D97-AF65-F5344CB8AC3E}">
        <p14:creationId xmlns:p14="http://schemas.microsoft.com/office/powerpoint/2010/main" val="252790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Road crashes are among the world’s foremost public health issues with 1.24 million deaths and 20-50 million injuries per year. (World Health Organization, 2013) Thailand ranks second in road traffic deaths per population worldwide. (Michael </a:t>
            </a:r>
            <a:r>
              <a:rPr lang="en-US" sz="1200" kern="1200" dirty="0" err="1" smtClean="0">
                <a:solidFill>
                  <a:schemeClr val="tx1"/>
                </a:solidFill>
                <a:latin typeface="+mn-lt"/>
                <a:ea typeface="+mn-ea"/>
                <a:cs typeface="+mn-cs"/>
              </a:rPr>
              <a:t>Sivak</a:t>
            </a:r>
            <a:r>
              <a:rPr lang="en-US" sz="1200" kern="1200" dirty="0" smtClean="0">
                <a:solidFill>
                  <a:schemeClr val="tx1"/>
                </a:solidFill>
                <a:latin typeface="+mn-lt"/>
                <a:ea typeface="+mn-ea"/>
                <a:cs typeface="+mn-cs"/>
              </a:rPr>
              <a:t> and Brandon </a:t>
            </a:r>
            <a:r>
              <a:rPr lang="en-US" sz="1200" kern="1200" dirty="0" err="1" smtClean="0">
                <a:solidFill>
                  <a:schemeClr val="tx1"/>
                </a:solidFill>
                <a:latin typeface="+mn-lt"/>
                <a:ea typeface="+mn-ea"/>
                <a:cs typeface="+mn-cs"/>
              </a:rPr>
              <a:t>Schoettle</a:t>
            </a:r>
            <a:r>
              <a:rPr lang="en-US" sz="1200" kern="1200" dirty="0" smtClean="0">
                <a:solidFill>
                  <a:schemeClr val="tx1"/>
                </a:solidFill>
                <a:latin typeface="+mn-lt"/>
                <a:ea typeface="+mn-ea"/>
                <a:cs typeface="+mn-cs"/>
              </a:rPr>
              <a:t>, 2014) Motorcyclists account for 73% of Thailand’s road deaths. (World Health Organization, 2013) Road injury is the second leading cause of death among children aged 10-14 in Thailand. (Lozano et al., 2012)</a:t>
            </a:r>
            <a:r>
              <a:rPr lang="en-US" dirty="0" smtClean="0"/>
              <a:t> </a:t>
            </a:r>
            <a:r>
              <a:rPr lang="en-US" sz="1200" kern="1200" dirty="0" smtClean="0">
                <a:solidFill>
                  <a:schemeClr val="tx1"/>
                </a:solidFill>
                <a:latin typeface="+mn-lt"/>
                <a:ea typeface="+mn-ea"/>
                <a:cs typeface="+mn-cs"/>
              </a:rPr>
              <a:t>Even though Thai law has mandated helmet use for motorcycle drivers and passengers since 1996, fewer than half of motorcyclists, and only 7% of children wear helmets nationwide. (</a:t>
            </a:r>
            <a:r>
              <a:rPr lang="en-US" sz="1200" kern="1200" dirty="0" err="1" smtClean="0">
                <a:solidFill>
                  <a:schemeClr val="tx1"/>
                </a:solidFill>
                <a:latin typeface="+mn-lt"/>
                <a:ea typeface="+mn-ea"/>
                <a:cs typeface="+mn-cs"/>
              </a:rPr>
              <a:t>ThaiRoads</a:t>
            </a:r>
            <a:r>
              <a:rPr lang="en-US" sz="1200" kern="1200" dirty="0" smtClean="0">
                <a:solidFill>
                  <a:schemeClr val="tx1"/>
                </a:solidFill>
                <a:latin typeface="+mn-lt"/>
                <a:ea typeface="+mn-ea"/>
                <a:cs typeface="+mn-cs"/>
              </a:rPr>
              <a:t> Foundation et al., 2013) </a:t>
            </a:r>
          </a:p>
          <a:p>
            <a:endParaRPr lang="en-US" dirty="0" smtClean="0"/>
          </a:p>
          <a:p>
            <a:r>
              <a:rPr lang="en-US" dirty="0" smtClean="0"/>
              <a:t>Road crashes</a:t>
            </a:r>
            <a:r>
              <a:rPr lang="en-US" baseline="0" dirty="0" smtClean="0"/>
              <a:t> are #1 cause of injury and disability/2,600 Thai children die/72,680 are injured:</a:t>
            </a:r>
            <a:br>
              <a:rPr lang="en-US" baseline="0" dirty="0" smtClean="0"/>
            </a:br>
            <a:r>
              <a:rPr lang="en-US" baseline="0" dirty="0" smtClean="0"/>
              <a:t>(</a:t>
            </a:r>
            <a:r>
              <a:rPr lang="en-US" dirty="0" smtClean="0"/>
              <a:t>http://www.paidouai.org/wa_files/Thai_20child_20report_20-_20child_20injury_20in_20thailand.pdf)</a:t>
            </a:r>
          </a:p>
          <a:p>
            <a:r>
              <a:rPr lang="en-US" dirty="0" smtClean="0"/>
              <a:t>2</a:t>
            </a:r>
            <a:r>
              <a:rPr lang="en-US" baseline="30000" dirty="0" smtClean="0"/>
              <a:t>nd</a:t>
            </a:r>
            <a:r>
              <a:rPr lang="en-US" dirty="0" smtClean="0"/>
              <a:t> highest rate of deaths from crashes: </a:t>
            </a:r>
            <a:br>
              <a:rPr lang="en-US" dirty="0" smtClean="0"/>
            </a:br>
            <a:r>
              <a:rPr lang="en-US" dirty="0" smtClean="0"/>
              <a:t>(http://global.umich.edu/2014/02/thai-roads-ranked-no-2-for-traffic-deaths)</a:t>
            </a:r>
            <a:br>
              <a:rPr lang="en-US" dirty="0" smtClean="0"/>
            </a:br>
            <a:r>
              <a:rPr lang="en-US" dirty="0" smtClean="0"/>
              <a:t>1.3 million but</a:t>
            </a:r>
            <a:r>
              <a:rPr lang="en-US" baseline="0" dirty="0" smtClean="0"/>
              <a:t> only 7% wear helmets: </a:t>
            </a:r>
            <a:br>
              <a:rPr lang="en-US" baseline="0" dirty="0" smtClean="0"/>
            </a:br>
            <a:r>
              <a:rPr lang="en-US" baseline="0" dirty="0" smtClean="0"/>
              <a:t>(Thai Roads Foundation http://trso.thairoads.org/resources/5421)</a:t>
            </a:r>
          </a:p>
        </p:txBody>
      </p:sp>
      <p:sp>
        <p:nvSpPr>
          <p:cNvPr id="4" name="Slide Number Placeholder 3"/>
          <p:cNvSpPr>
            <a:spLocks noGrp="1"/>
          </p:cNvSpPr>
          <p:nvPr>
            <p:ph type="sldNum" sz="quarter" idx="10"/>
          </p:nvPr>
        </p:nvSpPr>
        <p:spPr/>
        <p:txBody>
          <a:bodyPr/>
          <a:lstStyle/>
          <a:p>
            <a:fld id="{E3C66B68-9E56-0942-8179-3629F86235B0}" type="slidenum">
              <a:rPr lang="en-US" smtClean="0"/>
              <a:pPr/>
              <a:t>3</a:t>
            </a:fld>
            <a:endParaRPr lang="en-US"/>
          </a:p>
        </p:txBody>
      </p:sp>
    </p:spTree>
    <p:extLst>
      <p:ext uri="{BB962C8B-B14F-4D97-AF65-F5344CB8AC3E}">
        <p14:creationId xmlns:p14="http://schemas.microsoft.com/office/powerpoint/2010/main" val="74370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Motorcycle taxis are a popular means of transport in Thailand, and many children take motorcycle taxis to and from school. This trial investigated whether child helmet use would increase if motorcycle taxi drivers offer helmets to child passengers.</a:t>
            </a:r>
          </a:p>
          <a:p>
            <a:pPr hangingPunct="0"/>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The trial was implemented from January 2 - 17, 2014. Two taxi stands located close to the Royal Thai Navy residential community and one taxi stand located close to </a:t>
            </a:r>
            <a:r>
              <a:rPr lang="en-US" sz="1200" kern="1200" dirty="0" err="1" smtClean="0">
                <a:solidFill>
                  <a:schemeClr val="tx1"/>
                </a:solidFill>
                <a:latin typeface="+mn-lt"/>
                <a:ea typeface="+mn-ea"/>
                <a:cs typeface="+mn-cs"/>
              </a:rPr>
              <a:t>Sanpawut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Wittaya</a:t>
            </a:r>
            <a:r>
              <a:rPr lang="en-US" sz="1200" kern="1200" dirty="0" smtClean="0">
                <a:solidFill>
                  <a:schemeClr val="tx1"/>
                </a:solidFill>
                <a:latin typeface="+mn-lt"/>
                <a:ea typeface="+mn-ea"/>
                <a:cs typeface="+mn-cs"/>
              </a:rPr>
              <a:t> School in the Bang Na sub-district of Bangkok were selected for the trial. While the head of a motorcycle taxi drivers’ association supported the trial, drivers at the proposed taxi stands were not eager. A number of stands were consulted before the three trial stands were finalized. Two of the three selected stands were located at a Royal Thai Navy residential complex. Consequently, the Royal Thai Navy oversaw the operation of the stands.</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The motorcycle taxi drivers were asked to offer helmets to child passengers, but they could still take a child passenger if they did not accept the helmet. If a child passenger refused the helmet, the motorcycle taxi driver would ask the child for his/her reason before commencing the trip. Child helmets, helmet storage, and helmet disinfectant spray were provided to the taxi stands for use during the trial.</a:t>
            </a:r>
          </a:p>
          <a:p>
            <a:pPr hangingPunct="0"/>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Child helmet use was monitored at the two locations before the trial, one week after the trial began, and at the end of week three of implementation to observe any changes.</a:t>
            </a:r>
            <a:r>
              <a:rPr lang="en-US" dirty="0" smtClean="0"/>
              <a:t> </a:t>
            </a:r>
            <a:endParaRPr lang="en-US" dirty="0"/>
          </a:p>
        </p:txBody>
      </p:sp>
      <p:sp>
        <p:nvSpPr>
          <p:cNvPr id="4" name="Slide Number Placeholder 3"/>
          <p:cNvSpPr>
            <a:spLocks noGrp="1"/>
          </p:cNvSpPr>
          <p:nvPr>
            <p:ph type="sldNum" sz="quarter" idx="10"/>
          </p:nvPr>
        </p:nvSpPr>
        <p:spPr/>
        <p:txBody>
          <a:bodyPr/>
          <a:lstStyle/>
          <a:p>
            <a:fld id="{E3C66B68-9E56-0942-8179-3629F86235B0}" type="slidenum">
              <a:rPr lang="en-US" smtClean="0"/>
              <a:pPr/>
              <a:t>12</a:t>
            </a:fld>
            <a:endParaRPr lang="en-US"/>
          </a:p>
        </p:txBody>
      </p:sp>
    </p:spTree>
    <p:extLst>
      <p:ext uri="{BB962C8B-B14F-4D97-AF65-F5344CB8AC3E}">
        <p14:creationId xmlns:p14="http://schemas.microsoft.com/office/powerpoint/2010/main" val="269780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latin typeface="+mn-lt"/>
                <a:ea typeface="+mn-ea"/>
                <a:cs typeface="+mn-cs"/>
              </a:rPr>
              <a:t>During the 16-day trial, taxi drivers offered helmets to 308 child passengers. Of those, 235 (76%) accepted the helmet (See Table 2). The number of drivers offering helmets to child passengers fluctuated throughout the trial and ultimately reduced over the period of the trial.</a:t>
            </a:r>
          </a:p>
          <a:p>
            <a:pPr hangingPunct="0"/>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finding of helmet observations in two locations (one near the community and one at the school) showed that rates significantly increased before and after the trial, from 0% prior to the trial, to more than 24% (See Figure 3).</a:t>
            </a:r>
          </a:p>
          <a:p>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The child passengers who did not accept helmets cited the short distance of the journey as the main reason for not wearing helmets. Others cited their dislike of helmets, size, and hygiene.</a:t>
            </a:r>
          </a:p>
          <a:p>
            <a:pPr hangingPunct="0"/>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Although the Royal Thai Navy greatly facilitated the participation of two taxi stands, maintaining motorcycle taxi drivers’ participation was challenging. Each taxi stand operated in isolation, moreover, the motorcycle taxi drivers at each taxi stand also acted with a degree of autonomy. Initiatives focusing on motorcycle taxi drivers will need to motivate and educate them about the importance of child helmet use, in order to secure their commitment.</a:t>
            </a:r>
            <a:r>
              <a:rPr lang="en-US" dirty="0" smtClean="0"/>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trial showed that motorcycle taxi drivers can have an impact on children’s helmet wearing behavior. While there could be positive ripple effects influencing other children to wear helmets, the impact of initiatives focusing on motorcycle taxi drivers alone may be limited in audience. Motorcycle taxi drivers can persuade their child passengers to wear helmets, but this may not directly impact children who ride motorcycles with their parents or other relatives. This model would be best implemented in combination with other educational and advocacy initiatives to reach children who ride non-taxi motorcycles. </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The trial would be improved on with continued negotiations with motorcycle taxi associations to engage taxi stands and increased educational communications to promote the importance of child helmet wearing among drivers.</a:t>
            </a:r>
          </a:p>
        </p:txBody>
      </p:sp>
      <p:sp>
        <p:nvSpPr>
          <p:cNvPr id="4" name="Slide Number Placeholder 3"/>
          <p:cNvSpPr>
            <a:spLocks noGrp="1"/>
          </p:cNvSpPr>
          <p:nvPr>
            <p:ph type="sldNum" sz="quarter" idx="10"/>
          </p:nvPr>
        </p:nvSpPr>
        <p:spPr/>
        <p:txBody>
          <a:bodyPr/>
          <a:lstStyle/>
          <a:p>
            <a:fld id="{E3C66B68-9E56-0942-8179-3629F86235B0}" type="slidenum">
              <a:rPr lang="en-US" smtClean="0"/>
              <a:pPr/>
              <a:t>13</a:t>
            </a:fld>
            <a:endParaRPr lang="en-US"/>
          </a:p>
        </p:txBody>
      </p:sp>
    </p:spTree>
    <p:extLst>
      <p:ext uri="{BB962C8B-B14F-4D97-AF65-F5344CB8AC3E}">
        <p14:creationId xmlns:p14="http://schemas.microsoft.com/office/powerpoint/2010/main" val="3216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hangingPunct="0"/>
            <a:r>
              <a:rPr lang="en-US" sz="1200" kern="1200" dirty="0" smtClean="0">
                <a:solidFill>
                  <a:schemeClr val="tx1"/>
                </a:solidFill>
                <a:latin typeface="+mn-lt"/>
                <a:ea typeface="+mn-ea"/>
                <a:cs typeface="+mn-cs"/>
              </a:rPr>
              <a:t>The helmet bank, police enforcement, and taxi stand trials resulted in increased child helmet wearing rates, but each trial had instructive challenges and strengths. The number of challenges presented by the petrol station retail trial in terms of customers’ time and demand, as well as inventory management, led to the conclusion that child helmet retail at petrol stations is not viable.</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The findings of all four trials indicate that child helmet use could be increased through a combination of the following interventions:</a:t>
            </a:r>
          </a:p>
          <a:p>
            <a:pPr hangingPunct="0"/>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1. High-level negotiations to increase police enforcement of the helmet law</a:t>
            </a:r>
            <a:r>
              <a:rPr lang="en-US" sz="1200" kern="1200" dirty="0" smtClean="0">
                <a:solidFill>
                  <a:schemeClr val="tx1"/>
                </a:solidFill>
                <a:latin typeface="+mn-lt"/>
                <a:ea typeface="+mn-ea"/>
                <a:cs typeface="+mn-cs"/>
              </a:rPr>
              <a:t>. Without high-level support, it is challenging for individual police stations and/or police officers to find the resources to enforce the helmet law.</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2. Communications to convert helmet access into helmet wearing</a:t>
            </a:r>
            <a:r>
              <a:rPr lang="en-US" sz="1200" kern="1200" dirty="0" smtClean="0">
                <a:solidFill>
                  <a:schemeClr val="tx1"/>
                </a:solidFill>
                <a:latin typeface="+mn-lt"/>
                <a:ea typeface="+mn-ea"/>
                <a:cs typeface="+mn-cs"/>
              </a:rPr>
              <a:t>. Both the petrol station retail and the helmet loan bank results help demonstrate that </a:t>
            </a:r>
            <a:r>
              <a:rPr lang="en-US" sz="1200" i="1" kern="1200" dirty="0" smtClean="0">
                <a:solidFill>
                  <a:schemeClr val="tx1"/>
                </a:solidFill>
                <a:latin typeface="+mn-lt"/>
                <a:ea typeface="+mn-ea"/>
                <a:cs typeface="+mn-cs"/>
              </a:rPr>
              <a:t>access</a:t>
            </a:r>
            <a:r>
              <a:rPr lang="en-US" sz="1200" kern="1200" dirty="0" smtClean="0">
                <a:solidFill>
                  <a:schemeClr val="tx1"/>
                </a:solidFill>
                <a:latin typeface="+mn-lt"/>
                <a:ea typeface="+mn-ea"/>
                <a:cs typeface="+mn-cs"/>
              </a:rPr>
              <a:t> to helmets should not be the primary area of concern – in contrast, behavior change must be prioritized. Education, enforcement, and peer influence may motivate children to wear helmets, and encourage parents to acquire helmets.</a:t>
            </a:r>
          </a:p>
          <a:p>
            <a:pPr hangingPunct="0"/>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3. Leveraging teachers as champions of helmet wearing</a:t>
            </a:r>
            <a:r>
              <a:rPr lang="en-US" sz="1200" kern="1200" dirty="0" smtClean="0">
                <a:solidFill>
                  <a:schemeClr val="tx1"/>
                </a:solidFill>
                <a:latin typeface="+mn-lt"/>
                <a:ea typeface="+mn-ea"/>
                <a:cs typeface="+mn-cs"/>
              </a:rPr>
              <a:t>. Teachers have significant influence on children’s behavior and parents’ attitudes. The helmet bank trial showed that teachers have the capacity to draw children’s and parents’ attention to helmet wearing.</a:t>
            </a:r>
          </a:p>
          <a:p>
            <a:pPr hangingPunct="0"/>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4. Investigation of schools and taxi stands as channels for accessing helmets. </a:t>
            </a:r>
            <a:r>
              <a:rPr lang="en-US" sz="1200" kern="1200" dirty="0" smtClean="0">
                <a:solidFill>
                  <a:schemeClr val="tx1"/>
                </a:solidFill>
                <a:latin typeface="+mn-lt"/>
                <a:ea typeface="+mn-ea"/>
                <a:cs typeface="+mn-cs"/>
              </a:rPr>
              <a:t>The trials suggest that accessibility and cost of children’s helmets are not the primary obstacles to child helmet use. However, while helmet retail at petrol stations was proven to be unviable, schools and taxi stands can be effective channels for helmet loans and retail.</a:t>
            </a:r>
          </a:p>
          <a:p>
            <a:r>
              <a:rPr lang="en-US" sz="1200" kern="1200" dirty="0" smtClean="0">
                <a:solidFill>
                  <a:schemeClr val="tx1"/>
                </a:solidFill>
                <a:latin typeface="+mn-lt"/>
                <a:ea typeface="+mn-ea"/>
                <a:cs typeface="+mn-cs"/>
              </a:rPr>
              <a:t> </a:t>
            </a:r>
          </a:p>
          <a:p>
            <a:pPr lvl="0"/>
            <a:r>
              <a:rPr lang="en-US" sz="1200" b="1" kern="1200" dirty="0" smtClean="0">
                <a:solidFill>
                  <a:schemeClr val="tx1"/>
                </a:solidFill>
                <a:latin typeface="+mn-lt"/>
                <a:ea typeface="+mn-ea"/>
                <a:cs typeface="+mn-cs"/>
              </a:rPr>
              <a:t>5. Educational activities conducted by local police officers. </a:t>
            </a:r>
            <a:r>
              <a:rPr lang="en-US" sz="1200" kern="1200" dirty="0" smtClean="0">
                <a:solidFill>
                  <a:schemeClr val="tx1"/>
                </a:solidFill>
                <a:latin typeface="+mn-lt"/>
                <a:ea typeface="+mn-ea"/>
                <a:cs typeface="+mn-cs"/>
              </a:rPr>
              <a:t>Police are eager to inform the community about the helmet law and enforcement and raise awareness that police enforcement of the helmet law saves lives.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6. Customized child helmets in visually desirable designs</a:t>
            </a:r>
            <a:r>
              <a:rPr lang="en-US" sz="1200" kern="1200" dirty="0" smtClean="0">
                <a:solidFill>
                  <a:schemeClr val="tx1"/>
                </a:solidFill>
                <a:latin typeface="+mn-lt"/>
                <a:ea typeface="+mn-ea"/>
                <a:cs typeface="+mn-cs"/>
              </a:rPr>
              <a:t>. Based on students’ feedback during the helmet bank trial, the range of helmet design choices should include new and trendy designs, popular cartoon characters, and various color options.</a:t>
            </a:r>
            <a:r>
              <a:rPr lang="en-US" dirty="0" smtClean="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3C66B68-9E56-0942-8179-3629F86235B0}" type="slidenum">
              <a:rPr lang="en-US" smtClean="0"/>
              <a:pPr/>
              <a:t>14</a:t>
            </a:fld>
            <a:endParaRPr lang="en-US"/>
          </a:p>
        </p:txBody>
      </p:sp>
    </p:spTree>
    <p:extLst>
      <p:ext uri="{BB962C8B-B14F-4D97-AF65-F5344CB8AC3E}">
        <p14:creationId xmlns:p14="http://schemas.microsoft.com/office/powerpoint/2010/main" val="27355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Helmets are proven to reduce the risk of head injury by 69% and death by 42% in a crash. (Liu et al., 2008)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Most crashes happen within 6 </a:t>
            </a:r>
            <a:r>
              <a:rPr lang="en-US" sz="1200" kern="1200" dirty="0" err="1" smtClean="0">
                <a:solidFill>
                  <a:schemeClr val="tx1"/>
                </a:solidFill>
                <a:latin typeface="+mn-lt"/>
                <a:ea typeface="+mn-ea"/>
                <a:cs typeface="+mn-cs"/>
              </a:rPr>
              <a:t>mins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(Motorcycle Accident Causation and Identification of Countermeasures Volume II: Upcountry Study in Thailand by </a:t>
            </a:r>
            <a:r>
              <a:rPr lang="en-US" sz="1200" kern="1200" dirty="0" err="1" smtClean="0">
                <a:solidFill>
                  <a:schemeClr val="tx1"/>
                </a:solidFill>
                <a:latin typeface="+mn-lt"/>
                <a:ea typeface="+mn-ea"/>
                <a:cs typeface="+mn-cs"/>
              </a:rPr>
              <a:t>Vira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Kasantikul</a:t>
            </a:r>
            <a:r>
              <a:rPr lang="en-US" sz="1200" kern="1200" dirty="0" smtClean="0">
                <a:solidFill>
                  <a:schemeClr val="tx1"/>
                </a:solidFill>
                <a:latin typeface="+mn-lt"/>
                <a:ea typeface="+mn-ea"/>
                <a:cs typeface="+mn-cs"/>
              </a:rPr>
              <a:t>, M.D. </a:t>
            </a:r>
            <a:r>
              <a:rPr lang="en-US" sz="1200" kern="1200" dirty="0" err="1" smtClean="0">
                <a:solidFill>
                  <a:schemeClr val="tx1"/>
                </a:solidFill>
                <a:latin typeface="+mn-lt"/>
                <a:ea typeface="+mn-ea"/>
                <a:cs typeface="+mn-cs"/>
              </a:rPr>
              <a:t>Chulalongkorn</a:t>
            </a:r>
            <a:r>
              <a:rPr lang="en-US" sz="1200" kern="1200" dirty="0" smtClean="0">
                <a:solidFill>
                  <a:schemeClr val="tx1"/>
                </a:solidFill>
                <a:latin typeface="+mn-lt"/>
                <a:ea typeface="+mn-ea"/>
                <a:cs typeface="+mn-cs"/>
              </a:rPr>
              <a:t> University)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main reasons Thais do not wear helmets:</a:t>
            </a:r>
          </a:p>
          <a:p>
            <a:r>
              <a:rPr lang="en-US" sz="1200" kern="1200" dirty="0" smtClean="0">
                <a:solidFill>
                  <a:schemeClr val="tx1"/>
                </a:solidFill>
                <a:latin typeface="+mn-lt"/>
                <a:ea typeface="+mn-ea"/>
                <a:cs typeface="+mn-cs"/>
              </a:rPr>
              <a:t>(http://trso.thairoads.org/resources/5407)</a:t>
            </a:r>
          </a:p>
          <a:p>
            <a:endParaRPr lang="en-US" dirty="0"/>
          </a:p>
        </p:txBody>
      </p:sp>
      <p:sp>
        <p:nvSpPr>
          <p:cNvPr id="4" name="Slide Number Placeholder 3"/>
          <p:cNvSpPr>
            <a:spLocks noGrp="1"/>
          </p:cNvSpPr>
          <p:nvPr>
            <p:ph type="sldNum" sz="quarter" idx="10"/>
          </p:nvPr>
        </p:nvSpPr>
        <p:spPr/>
        <p:txBody>
          <a:bodyPr/>
          <a:lstStyle/>
          <a:p>
            <a:fld id="{E3C66B68-9E56-0942-8179-3629F86235B0}" type="slidenum">
              <a:rPr lang="en-US" smtClean="0"/>
              <a:pPr/>
              <a:t>4</a:t>
            </a:fld>
            <a:endParaRPr lang="en-US"/>
          </a:p>
        </p:txBody>
      </p:sp>
    </p:spTree>
    <p:extLst>
      <p:ext uri="{BB962C8B-B14F-4D97-AF65-F5344CB8AC3E}">
        <p14:creationId xmlns:p14="http://schemas.microsoft.com/office/powerpoint/2010/main" val="413729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identify possible models to increase child helmet use, the Asia Injury Prevention (AIP) Foundation, in collaboration with Save the Children and the Road Safety Fund, conducted four small-scale trials (see Table 1) to pilot innovative ideas for increasing child helmet use in Thailand. The overall objective in conducting the trials was to identify initiatives that would be most suitable, in terms of sustainability and impact, for expansion.</a:t>
            </a:r>
          </a:p>
          <a:p>
            <a:endParaRPr lang="en-US" dirty="0" smtClean="0"/>
          </a:p>
          <a:p>
            <a:pPr hangingPunct="0"/>
            <a:r>
              <a:rPr lang="en-US" sz="1200" kern="1200" dirty="0" smtClean="0">
                <a:solidFill>
                  <a:schemeClr val="tx1"/>
                </a:solidFill>
                <a:latin typeface="+mn-lt"/>
                <a:ea typeface="+mn-ea"/>
                <a:cs typeface="+mn-cs"/>
              </a:rPr>
              <a:t>Trials 1, 2, and 4 were modeled on a pre-test, implementation, post-test design. The helmet wearing rate of children traveling to the school by motorcycle was measured before and after the trial based on AIP Foundation’s helmet observation methodology. Focus group discussions and in-depth interviews were conducted with key stakeholders after the trials ended in order to gain their insights on the trials and on factors that motivate or hinder child helmet use.</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Trial 3 was modeled on an implementation, investigation design. During the 2-3 week trial, customers completed a short questionnaire or were interviewed on-site about the trial, possible motivations, and barriers for helmet purchase and use.</a:t>
            </a:r>
          </a:p>
          <a:p>
            <a:endParaRPr lang="en-US" dirty="0"/>
          </a:p>
        </p:txBody>
      </p:sp>
      <p:sp>
        <p:nvSpPr>
          <p:cNvPr id="4" name="Slide Number Placeholder 3"/>
          <p:cNvSpPr>
            <a:spLocks noGrp="1"/>
          </p:cNvSpPr>
          <p:nvPr>
            <p:ph type="sldNum" sz="quarter" idx="10"/>
          </p:nvPr>
        </p:nvSpPr>
        <p:spPr/>
        <p:txBody>
          <a:bodyPr/>
          <a:lstStyle/>
          <a:p>
            <a:fld id="{E3C66B68-9E56-0942-8179-3629F86235B0}" type="slidenum">
              <a:rPr lang="en-US" smtClean="0"/>
              <a:pPr/>
              <a:t>5</a:t>
            </a:fld>
            <a:endParaRPr lang="en-US"/>
          </a:p>
        </p:txBody>
      </p:sp>
    </p:spTree>
    <p:extLst>
      <p:ext uri="{BB962C8B-B14F-4D97-AF65-F5344CB8AC3E}">
        <p14:creationId xmlns:p14="http://schemas.microsoft.com/office/powerpoint/2010/main" val="68241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Thailand, child helmets are available through direct purchase or donation via educational schemes operated by government agencies, private corporations, and non-governmental organizations (NGOs). This trial aimed to test whether school-based helmet loans could increase child helmet use. </a:t>
            </a:r>
            <a:endParaRPr lang="en-US" dirty="0" smtClean="0"/>
          </a:p>
          <a:p>
            <a:pPr hangingPunct="0"/>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Ban </a:t>
            </a:r>
            <a:r>
              <a:rPr lang="en-US" sz="1200" kern="1200" dirty="0" err="1" smtClean="0">
                <a:solidFill>
                  <a:schemeClr val="tx1"/>
                </a:solidFill>
                <a:latin typeface="+mn-lt"/>
                <a:ea typeface="+mn-ea"/>
                <a:cs typeface="+mn-cs"/>
              </a:rPr>
              <a:t>Nong</a:t>
            </a:r>
            <a:r>
              <a:rPr lang="en-US" sz="1200" kern="1200" dirty="0" smtClean="0">
                <a:solidFill>
                  <a:schemeClr val="tx1"/>
                </a:solidFill>
                <a:latin typeface="+mn-lt"/>
                <a:ea typeface="+mn-ea"/>
                <a:cs typeface="+mn-cs"/>
              </a:rPr>
              <a:t> Bon Primary School in </a:t>
            </a:r>
            <a:r>
              <a:rPr lang="en-US" sz="1200" kern="1200" dirty="0" err="1" smtClean="0">
                <a:solidFill>
                  <a:schemeClr val="tx1"/>
                </a:solidFill>
                <a:latin typeface="+mn-lt"/>
                <a:ea typeface="+mn-ea"/>
                <a:cs typeface="+mn-cs"/>
              </a:rPr>
              <a:t>Suan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Luang</a:t>
            </a:r>
            <a:r>
              <a:rPr lang="en-US" sz="1200" kern="1200" dirty="0" smtClean="0">
                <a:solidFill>
                  <a:schemeClr val="tx1"/>
                </a:solidFill>
                <a:latin typeface="+mn-lt"/>
                <a:ea typeface="+mn-ea"/>
                <a:cs typeface="+mn-cs"/>
              </a:rPr>
              <a:t>, Bangkok was selected for the trial, because nearly half of its students travel by motorcycle, it is in close proximity to a major road, and helmet use is low. Students who traveled by motorcycle regularly, but did not regularly wear helmets when riding on motorcycles (making up about 30% of the school body), were targeted for the project. The trial was implemented from November 21 - December 12, 2013.</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A “helmet bank” was established on the school grounds and operated each school day. The helmet bank stored 200 child helmets for students to borrow. Borrowers could keep helmets for a maximum of three days but could borrow helmets again if they wished.</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Before implementation, AIP Foundation conducted a helmet observation and a training workshop. The observation took place at the school gate to assess baseline helmet use among students. The one-hour training workshop with 200 target students covered road safety, the importance of helmet wearing, and how to wear a helmet properly. It also introduced the helmet bank and how to access a helmet through the helmet bank.</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During implementation, several activities aimed to increase awareness about the importance of child helmet use among parents and teachers. At the beginning of the trial, teachers informed parents about the helmet bank as they collected their children from school. Children informed their parents when they borrowed helmets from the helmet bank. Helmet observations assessed helmet use during and after the trial.</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After implementation, AIP Foundation conducted two focus group discussions with students who borrowed helmets and one with teachers at the trial school about their perception of the helmet bank and insights on helmet use.</a:t>
            </a:r>
          </a:p>
        </p:txBody>
      </p:sp>
      <p:sp>
        <p:nvSpPr>
          <p:cNvPr id="4" name="Slide Number Placeholder 3"/>
          <p:cNvSpPr>
            <a:spLocks noGrp="1"/>
          </p:cNvSpPr>
          <p:nvPr>
            <p:ph type="sldNum" sz="quarter" idx="10"/>
          </p:nvPr>
        </p:nvSpPr>
        <p:spPr/>
        <p:txBody>
          <a:bodyPr/>
          <a:lstStyle/>
          <a:p>
            <a:fld id="{E3C66B68-9E56-0942-8179-3629F86235B0}" type="slidenum">
              <a:rPr lang="en-US" smtClean="0"/>
              <a:pPr/>
              <a:t>6</a:t>
            </a:fld>
            <a:endParaRPr lang="en-US"/>
          </a:p>
        </p:txBody>
      </p:sp>
    </p:spTree>
    <p:extLst>
      <p:ext uri="{BB962C8B-B14F-4D97-AF65-F5344CB8AC3E}">
        <p14:creationId xmlns:p14="http://schemas.microsoft.com/office/powerpoint/2010/main" val="174670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latin typeface="+mn-lt"/>
                <a:ea typeface="+mn-ea"/>
                <a:cs typeface="+mn-cs"/>
              </a:rPr>
              <a:t>During the trial, a high proportion of students borrowed helmets at the bank. Daily borrowing rates ranged from 59% (with 117 out of 200 helmets borrowed) to 64% (128 helmets borrowed). On average, 60% of target students borrowed helmets during the trial.</a:t>
            </a:r>
          </a:p>
          <a:p>
            <a:pPr hangingPunct="0"/>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Helmet use among students traveling on motorcycles at Ban </a:t>
            </a:r>
            <a:r>
              <a:rPr lang="en-US" sz="1200" kern="1200" dirty="0" err="1" smtClean="0">
                <a:solidFill>
                  <a:schemeClr val="tx1"/>
                </a:solidFill>
                <a:latin typeface="+mn-lt"/>
                <a:ea typeface="+mn-ea"/>
                <a:cs typeface="+mn-cs"/>
              </a:rPr>
              <a:t>Nong</a:t>
            </a:r>
            <a:r>
              <a:rPr lang="en-US" sz="1200" kern="1200" dirty="0" smtClean="0">
                <a:solidFill>
                  <a:schemeClr val="tx1"/>
                </a:solidFill>
                <a:latin typeface="+mn-lt"/>
                <a:ea typeface="+mn-ea"/>
                <a:cs typeface="+mn-cs"/>
              </a:rPr>
              <a:t> Bon Primary School increased from 8.8% prior to the trial, to 18.6% after the trial (see Figure 1). While a significant number of children borrowed helmets from the helmet bank, very few were wearing the borrowed helmets. The findings showed that child helmet use at the trial school more than doubled in only three weeks, but this increase did not parallel the rate of participation at the helmet bank. If all the children who borrowed helmets wore them, the rate of helmet use would be around 60%. The actual change in helmet use (of 9.8 percentage points) is equivalent to only 16 additional children wearing helmets.</a:t>
            </a:r>
            <a:r>
              <a:rPr lang="en-US" dirty="0" smtClean="0"/>
              <a:t> </a:t>
            </a:r>
          </a:p>
          <a:p>
            <a:endParaRPr lang="en-US" dirty="0" smtClean="0"/>
          </a:p>
          <a:p>
            <a:pPr hangingPunct="0"/>
            <a:r>
              <a:rPr lang="en-US" sz="1200" kern="1200" dirty="0" smtClean="0">
                <a:solidFill>
                  <a:schemeClr val="tx1"/>
                </a:solidFill>
                <a:latin typeface="+mn-lt"/>
                <a:ea typeface="+mn-ea"/>
                <a:cs typeface="+mn-cs"/>
              </a:rPr>
              <a:t>A focus group discussion among students borrowing helmets revealed that students did not have their own child-sized helmets. Before the trial, some students wore their parents’ helmets, but they expressed that they did not like wearing the adult helmets due to the size and weight. The students said that they borrowed helmets to protect them from road injury.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Many students responded that certain styles, based on helmet size, color selection, appealing designs, and windshields, would motivate them to wear helmets.</a:t>
            </a:r>
          </a:p>
          <a:p>
            <a:pPr hangingPunct="0"/>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Teachers were very enthusiastic about continuing the helmet bank initiative beyond the trial period and suggested a cluster model expansion, in which a group of schools would each implement helmet banks, under the guidance of one lead school. Teachers emphasized the value of educational activities to inform children about the importance of correct helmet use. They suggested that further activities on road safety could be adapted and delivered by teachers in the classroom and that the involvement of police in delivering these activities would further engage the children.</a:t>
            </a:r>
            <a:r>
              <a:rPr lang="en-US" dirty="0" smtClean="0"/>
              <a:t> </a:t>
            </a:r>
          </a:p>
          <a:p>
            <a:endParaRPr lang="en-US" dirty="0" smtClean="0"/>
          </a:p>
          <a:p>
            <a:pPr hangingPunct="0"/>
            <a:r>
              <a:rPr lang="en-US" sz="1200" kern="1200" dirty="0" smtClean="0">
                <a:solidFill>
                  <a:schemeClr val="tx1"/>
                </a:solidFill>
                <a:latin typeface="+mn-lt"/>
                <a:ea typeface="+mn-ea"/>
                <a:cs typeface="+mn-cs"/>
              </a:rPr>
              <a:t>The helmet bank trial increased helmet use at the trial school and received enthusiastic support among teachers. That the helmets borrowed from the bank were free of charge created a perception of high value within the school, but due to concerns of hygiene, parents were also interested in purchasing helmets. The helmet bank’s capacity to draw attention to the importance of helmet wearing is a valuable lesson. The school environment is an ideal setting to communicate messages to students, parents, and the wider community about child helmet wearing. The helmet bank, perhaps incorporating an element of helmet retail to meet demand from parents, can act as the focal point of these communications.</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The greatest potential cost of implementing helmet banks at scale would be the acquisition and maintenance of the helmets. This trial was implemented at “no cost” to the school. To implement helmet banks at scale, there would need to be careful consideration of resourcing. If resources were more limited, requiring additional commitment from schools, this may impact schools’ support and in turn reduce the effectiveness of the helmet bank itself.</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Despite its benefits, the trial faced several barriers that prevented children from wearing helmets. These barriers indicate the need to invest more on behavior change if the trial is expanded. The trial could be improved upon by addressing the identified barriers, integrating comprehensive educational activities, and encouraging teachers to enforce child helmet use. </a:t>
            </a:r>
          </a:p>
        </p:txBody>
      </p:sp>
      <p:sp>
        <p:nvSpPr>
          <p:cNvPr id="4" name="Slide Number Placeholder 3"/>
          <p:cNvSpPr>
            <a:spLocks noGrp="1"/>
          </p:cNvSpPr>
          <p:nvPr>
            <p:ph type="sldNum" sz="quarter" idx="10"/>
          </p:nvPr>
        </p:nvSpPr>
        <p:spPr/>
        <p:txBody>
          <a:bodyPr/>
          <a:lstStyle/>
          <a:p>
            <a:fld id="{E3C66B68-9E56-0942-8179-3629F86235B0}" type="slidenum">
              <a:rPr lang="en-US" smtClean="0"/>
              <a:pPr/>
              <a:t>7</a:t>
            </a:fld>
            <a:endParaRPr lang="en-US"/>
          </a:p>
        </p:txBody>
      </p:sp>
    </p:spTree>
    <p:extLst>
      <p:ext uri="{BB962C8B-B14F-4D97-AF65-F5344CB8AC3E}">
        <p14:creationId xmlns:p14="http://schemas.microsoft.com/office/powerpoint/2010/main" val="112904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Although Thai law requires all motorcyclists to wear helmets, this mandate is not widely or consistently enforced by the police and, as a result, helmet use is low nationwide. Experience from road safety interventions around the world has shown that increased enforcement leads to an increase in helmet wearing. (</a:t>
            </a:r>
            <a:r>
              <a:rPr lang="en-US" sz="1200" kern="1200" dirty="0" err="1" smtClean="0">
                <a:solidFill>
                  <a:schemeClr val="tx1"/>
                </a:solidFill>
                <a:latin typeface="+mn-lt"/>
                <a:ea typeface="+mn-ea"/>
                <a:cs typeface="+mn-cs"/>
              </a:rPr>
              <a:t>Pervin</a:t>
            </a:r>
            <a:r>
              <a:rPr lang="en-US" sz="1200" kern="1200" dirty="0" smtClean="0">
                <a:solidFill>
                  <a:schemeClr val="tx1"/>
                </a:solidFill>
                <a:latin typeface="+mn-lt"/>
                <a:ea typeface="+mn-ea"/>
                <a:cs typeface="+mn-cs"/>
              </a:rPr>
              <a:t>, 2009; World Health Organization, 2009) This trial investigated the impact of increased police enforcement and its barriers.</a:t>
            </a:r>
            <a:r>
              <a:rPr lang="en-US" dirty="0" smtClean="0"/>
              <a:t> </a:t>
            </a:r>
          </a:p>
          <a:p>
            <a:pPr hangingPunct="0"/>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Sai Mai Police Station is located close to Thai </a:t>
            </a:r>
            <a:r>
              <a:rPr lang="en-US" sz="1200" kern="1200" dirty="0" err="1" smtClean="0">
                <a:solidFill>
                  <a:schemeClr val="tx1"/>
                </a:solidFill>
                <a:latin typeface="+mn-lt"/>
                <a:ea typeface="+mn-ea"/>
                <a:cs typeface="+mn-cs"/>
              </a:rPr>
              <a:t>Rath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Wittaya</a:t>
            </a:r>
            <a:r>
              <a:rPr lang="en-US" sz="1200" kern="1200" dirty="0" smtClean="0">
                <a:solidFill>
                  <a:schemeClr val="tx1"/>
                </a:solidFill>
                <a:latin typeface="+mn-lt"/>
                <a:ea typeface="+mn-ea"/>
                <a:cs typeface="+mn-cs"/>
              </a:rPr>
              <a:t> 75 School in Sai Mai, Bangkok, which was selected for the trial based on proximity to the police station, high rates of students traveling by motorcycle, and low helmet use. Officers from the station were asked to patrol the school’s entrance as children arrived and departed from the school for the duration of the trial. While patrolling, police officers were told to enforce the helmet wearing law.</a:t>
            </a:r>
          </a:p>
          <a:p>
            <a:pPr hangingPunct="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Before the trial began on November 25, 2014, AIP Foundation conducted observations to assess baseline helmet use. For the first week, traffic police verbally warned parents whose children were traveling without helmets. In the second week of the trial, traffic police issued fines to parents whose children were traveling without helmets. In the third week, traffic police gave away rewards for children wearing helmets. The trial finished on December 14, 2013. On January 9, 2014, AIP Foundation conducted post-implementation helmet observations and focus group discussions with participating police, students, and teachers.</a:t>
            </a:r>
            <a:r>
              <a:rPr lang="en-US" dirty="0" smtClean="0"/>
              <a:t> </a:t>
            </a:r>
            <a:endParaRPr lang="en-US" dirty="0"/>
          </a:p>
        </p:txBody>
      </p:sp>
      <p:sp>
        <p:nvSpPr>
          <p:cNvPr id="4" name="Slide Number Placeholder 3"/>
          <p:cNvSpPr>
            <a:spLocks noGrp="1"/>
          </p:cNvSpPr>
          <p:nvPr>
            <p:ph type="sldNum" sz="quarter" idx="10"/>
          </p:nvPr>
        </p:nvSpPr>
        <p:spPr/>
        <p:txBody>
          <a:bodyPr/>
          <a:lstStyle/>
          <a:p>
            <a:fld id="{E3C66B68-9E56-0942-8179-3629F86235B0}" type="slidenum">
              <a:rPr lang="en-US" smtClean="0"/>
              <a:pPr/>
              <a:t>8</a:t>
            </a:fld>
            <a:endParaRPr lang="en-US"/>
          </a:p>
        </p:txBody>
      </p:sp>
    </p:spTree>
    <p:extLst>
      <p:ext uri="{BB962C8B-B14F-4D97-AF65-F5344CB8AC3E}">
        <p14:creationId xmlns:p14="http://schemas.microsoft.com/office/powerpoint/2010/main" val="420290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latin typeface="+mn-lt"/>
                <a:ea typeface="+mn-ea"/>
                <a:cs typeface="+mn-cs"/>
              </a:rPr>
              <a:t>Students reported that their encounters with police patrols usually ended with warnings instead of fines and a few reported that their parents gave them adult helmets on the following days. Other students reported that they saw police officers infrequently, indicating that the police presence was inadequate as a visual deterrent. Students reported awareness of the importance of wearing helmets to protect themselves from injury in road crashes, and they said they felt good seeing police in front of the school.</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Teachers reported that police enforcement is not a significant motivating factor for children to wear helmets and that police enforcement would instead impact the behavior of motorcycle taxi drivers, whose income would be directly affected by child passengers without helmets.</a:t>
            </a:r>
          </a:p>
          <a:p>
            <a:pPr hangingPunct="0"/>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Despite the support of the head of traffic police at the Sai Mai Police Station, securing sufficient resources for the trial was challenging. Originally, police were asked to establish a checkpoint at the entrance of the school with many police officers to issue warnings and fines. A prominent checkpoint was hoped to be a visual deterrent to discourage children from riding motorcycles without helmets. At the time of the trial, there were significant demands on the Royal Thai Police throughout Bangkok. Ultimately, only one officer from the station was released to participate in the trial, so a prominent checkpoint was not possible.</a:t>
            </a:r>
            <a:r>
              <a:rPr lang="en-US" dirty="0" smtClean="0"/>
              <a:t> </a:t>
            </a:r>
          </a:p>
          <a:p>
            <a:endParaRPr lang="en-US" dirty="0" smtClean="0"/>
          </a:p>
          <a:p>
            <a:pPr hangingPunct="0"/>
            <a:r>
              <a:rPr lang="en-US" sz="1200" kern="1200" dirty="0" smtClean="0">
                <a:solidFill>
                  <a:schemeClr val="tx1"/>
                </a:solidFill>
                <a:latin typeface="+mn-lt"/>
                <a:ea typeface="+mn-ea"/>
                <a:cs typeface="+mn-cs"/>
              </a:rPr>
              <a:t>In focus group discussions, traffic police explained their discomfort with enforcing the helmet law due to its potentially negative impact on their relationship with the local community. To fine children not wearing helmets seemed to them an inappropriate practice. The police officers also advised that, regardless of resources, it would not be possible to create a checkpoint outside a school as it would cause problems with traffic flow around the school.</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Officers also mentioned a lack of resources for patrolling and enforcing the helmet law among children and suggested that efforts to increase enforcement should focus on negotiations with high levels of the Royal Thai Police. The police needed to protect its image due to demonstrations in Thailand during the trials. Any actions within the community had to be carefully managed. Successful advocacy with the leaders of the Royal Thai Police would hopefully provide the support for local police to increase enforcement of the helmet law. </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When asked about the most effective way to increase child helmet use, the police officers felt that education or reminders, not increased enforcement, was the best option. They expressed that enforcement should be the final measure taken after education and awareness raising. If additional support was provided by the Royal Thai Police, the officers suggested that police could engage with and inform the community of the need to wear helmets.</a:t>
            </a:r>
          </a:p>
          <a:p>
            <a:pPr hangingPunct="0"/>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In this trial, the increase in children’s helmet wearing was limited, possibly due to the police officers’ unwillingness to issue fines for those who did not wear helmets. Insufficient police resources available for the trial were also a barrier to improved enforcement.</a:t>
            </a:r>
          </a:p>
          <a:p>
            <a:pPr hangingPunct="0"/>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Future initiatives need to account for police sensitivities about community reaction and include components that allow police to address community concerns. The trial could be improved through continued high-level negotiations to increase police enforcement of the helmet law and supplemental activities to allowing local police officers to provide education about the importance of child helmet use, the helmet law, and law enforcement activities to combat negative reactions in the community.</a:t>
            </a:r>
            <a:r>
              <a:rPr lang="en-US" dirty="0" smtClean="0"/>
              <a:t> </a:t>
            </a:r>
            <a:endParaRPr lang="en-US" sz="1200" kern="1200" dirty="0" smtClean="0">
              <a:solidFill>
                <a:schemeClr val="tx1"/>
              </a:solidFill>
              <a:latin typeface="+mn-lt"/>
              <a:ea typeface="+mn-ea"/>
              <a:cs typeface="+mn-cs"/>
            </a:endParaRPr>
          </a:p>
          <a:p>
            <a:pPr hangingPunct="0"/>
            <a:endParaRPr lang="en-US" sz="1200" kern="1200" dirty="0" smtClean="0">
              <a:solidFill>
                <a:schemeClr val="tx1"/>
              </a:solidFill>
              <a:latin typeface="+mn-lt"/>
              <a:ea typeface="+mn-ea"/>
              <a:cs typeface="+mn-cs"/>
            </a:endParaRPr>
          </a:p>
          <a:p>
            <a:pPr hangingPunct="0"/>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3C66B68-9E56-0942-8179-3629F86235B0}" type="slidenum">
              <a:rPr lang="en-US" smtClean="0"/>
              <a:pPr/>
              <a:t>9</a:t>
            </a:fld>
            <a:endParaRPr lang="en-US"/>
          </a:p>
        </p:txBody>
      </p:sp>
    </p:spTree>
    <p:extLst>
      <p:ext uri="{BB962C8B-B14F-4D97-AF65-F5344CB8AC3E}">
        <p14:creationId xmlns:p14="http://schemas.microsoft.com/office/powerpoint/2010/main" val="358725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Thailand, the primary distribution channels for adult and child helmets are motorcycle and related accessory shops. Supermarkets are a comparatively minor retail channel. Prior research with manufacturers indicated that helmets had never been sold in petrol stations. (</a:t>
            </a:r>
            <a:r>
              <a:rPr lang="en-US" sz="1200" kern="1200" dirty="0" err="1" smtClean="0">
                <a:solidFill>
                  <a:schemeClr val="tx1"/>
                </a:solidFill>
                <a:latin typeface="+mn-lt"/>
                <a:ea typeface="+mn-ea"/>
                <a:cs typeface="+mn-cs"/>
              </a:rPr>
              <a:t>Rubinyi</a:t>
            </a:r>
            <a:r>
              <a:rPr lang="en-US" sz="1200" kern="1200" dirty="0" smtClean="0">
                <a:solidFill>
                  <a:schemeClr val="tx1"/>
                </a:solidFill>
                <a:latin typeface="+mn-lt"/>
                <a:ea typeface="+mn-ea"/>
                <a:cs typeface="+mn-cs"/>
              </a:rPr>
              <a:t>, 2013) This trial investigated if petrol stations could be viable helmet retail channels.</a:t>
            </a:r>
          </a:p>
          <a:p>
            <a:pPr hangingPunct="0"/>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Two temporary retail kiosks were set-up to sell children’s helmets to customers of two petrol stations, selected in high traffic locations. One retail kiosk sold discounted children’s helmets from November 29 - December 29, 2013, while the second kiosk sold helmets at market price January 6 - 19, 2014. The kiosks were located outside the petrol stations’ offices with shelves to display the children’s helmets and vinyl banners displaying customized advertisements. </a:t>
            </a:r>
          </a:p>
          <a:p>
            <a:pPr hangingPunct="0"/>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Two retail assistants were recruited to staff the kiosks. The retail assistants were trained to assist customers with queries, process transactions, and conduct interviews with customers about reasons for buying or not buying a helmet.</a:t>
            </a:r>
            <a:r>
              <a:rPr lang="en-US" dirty="0" smtClean="0"/>
              <a:t> </a:t>
            </a:r>
            <a:endParaRPr lang="en-US" dirty="0"/>
          </a:p>
        </p:txBody>
      </p:sp>
      <p:sp>
        <p:nvSpPr>
          <p:cNvPr id="4" name="Slide Number Placeholder 3"/>
          <p:cNvSpPr>
            <a:spLocks noGrp="1"/>
          </p:cNvSpPr>
          <p:nvPr>
            <p:ph type="sldNum" sz="quarter" idx="10"/>
          </p:nvPr>
        </p:nvSpPr>
        <p:spPr/>
        <p:txBody>
          <a:bodyPr/>
          <a:lstStyle/>
          <a:p>
            <a:fld id="{E3C66B68-9E56-0942-8179-3629F86235B0}" type="slidenum">
              <a:rPr lang="en-US" smtClean="0"/>
              <a:pPr/>
              <a:t>10</a:t>
            </a:fld>
            <a:endParaRPr lang="en-US"/>
          </a:p>
        </p:txBody>
      </p:sp>
    </p:spTree>
    <p:extLst>
      <p:ext uri="{BB962C8B-B14F-4D97-AF65-F5344CB8AC3E}">
        <p14:creationId xmlns:p14="http://schemas.microsoft.com/office/powerpoint/2010/main" val="319265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latin typeface="+mn-lt"/>
                <a:ea typeface="+mn-ea"/>
                <a:cs typeface="+mn-cs"/>
              </a:rPr>
              <a:t>During the trial, helmet sales were very low. An average of four helmets per day (55 total over the trial period) were sold at the discounted trial kiosk. Only two were sold at the market price kiosk over a period of 13 days. The reasons for low sales were investigated through customer interviews and observation.</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In interviews with 40 customers at the discount kiosk and with 17 customers at the market price kiosk, cost and design were the most-cited reasons parents did not purchase helmets. Safety and the helmet law were the main reasons cited by parents who did purchase helmets. Although many more discounted helmets were sold than market price helmets, none of the customers who purchased helmets cited cost as their primary motivation for purchasing.</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Increasing accessibility was insufficient to motivate customers to purchase. Customers whose children did not wear helmets cited the difficulty of finding child helmets as a reason for their children’s behavior, but of those customers, only 20% proceeded to purchase helmets. </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Although 73.7% of customers agreed that petrol stations would be convenient locations for helmet retail, most customers had limited time at the petrol station, and additional time would be required to ensure the helmets correctly fit their children. Adults often ride to the petrol station without their children, thus creating an additional barrier to purchasing helmets.</a:t>
            </a:r>
          </a:p>
          <a:p>
            <a:pPr hangingPunct="0"/>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Furthermore, to establish helmet retail at a petrol station requires substantial investment of time and money to create a space to display and store helmets in a range of sizes and designs, in what is often a small retail environment.</a:t>
            </a:r>
            <a:r>
              <a:rPr lang="en-US" dirty="0" smtClean="0"/>
              <a:t> </a:t>
            </a:r>
          </a:p>
          <a:p>
            <a:pPr hangingPunct="0"/>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3C66B68-9E56-0942-8179-3629F86235B0}" type="slidenum">
              <a:rPr lang="en-US" smtClean="0"/>
              <a:pPr/>
              <a:t>11</a:t>
            </a:fld>
            <a:endParaRPr lang="en-US"/>
          </a:p>
        </p:txBody>
      </p:sp>
    </p:spTree>
    <p:extLst>
      <p:ext uri="{BB962C8B-B14F-4D97-AF65-F5344CB8AC3E}">
        <p14:creationId xmlns:p14="http://schemas.microsoft.com/office/powerpoint/2010/main" val="137520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0E7923-D06A-0548-81EE-01F367D04AC4}" type="datetimeFigureOut">
              <a:rPr lang="en-US" smtClean="0"/>
              <a:pPr/>
              <a:t>01/04/2015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07226-35F2-B84C-BEC1-D2DE93F2257E}" type="slidenum">
              <a:rPr lang="en-US" smtClean="0"/>
              <a:pPr/>
              <a:t>‹#›</a:t>
            </a:fld>
            <a:endParaRPr lang="en-US"/>
          </a:p>
        </p:txBody>
      </p:sp>
    </p:spTree>
    <p:extLst>
      <p:ext uri="{BB962C8B-B14F-4D97-AF65-F5344CB8AC3E}">
        <p14:creationId xmlns:p14="http://schemas.microsoft.com/office/powerpoint/2010/main" val="321083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E7923-D06A-0548-81EE-01F367D04AC4}" type="datetimeFigureOut">
              <a:rPr lang="en-US" smtClean="0"/>
              <a:pPr/>
              <a:t>01/04/2015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07226-35F2-B84C-BEC1-D2DE93F2257E}" type="slidenum">
              <a:rPr lang="en-US" smtClean="0"/>
              <a:pPr/>
              <a:t>‹#›</a:t>
            </a:fld>
            <a:endParaRPr lang="en-US"/>
          </a:p>
        </p:txBody>
      </p:sp>
    </p:spTree>
    <p:extLst>
      <p:ext uri="{BB962C8B-B14F-4D97-AF65-F5344CB8AC3E}">
        <p14:creationId xmlns:p14="http://schemas.microsoft.com/office/powerpoint/2010/main" val="420488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E7923-D06A-0548-81EE-01F367D04AC4}" type="datetimeFigureOut">
              <a:rPr lang="en-US" smtClean="0"/>
              <a:pPr/>
              <a:t>01/04/2015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07226-35F2-B84C-BEC1-D2DE93F2257E}" type="slidenum">
              <a:rPr lang="en-US" smtClean="0"/>
              <a:pPr/>
              <a:t>‹#›</a:t>
            </a:fld>
            <a:endParaRPr lang="en-US"/>
          </a:p>
        </p:txBody>
      </p:sp>
    </p:spTree>
    <p:extLst>
      <p:ext uri="{BB962C8B-B14F-4D97-AF65-F5344CB8AC3E}">
        <p14:creationId xmlns:p14="http://schemas.microsoft.com/office/powerpoint/2010/main" val="50200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E7923-D06A-0548-81EE-01F367D04AC4}" type="datetimeFigureOut">
              <a:rPr lang="en-US" smtClean="0"/>
              <a:pPr/>
              <a:t>01/04/2015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07226-35F2-B84C-BEC1-D2DE93F2257E}" type="slidenum">
              <a:rPr lang="en-US" smtClean="0"/>
              <a:pPr/>
              <a:t>‹#›</a:t>
            </a:fld>
            <a:endParaRPr lang="en-US"/>
          </a:p>
        </p:txBody>
      </p:sp>
    </p:spTree>
    <p:extLst>
      <p:ext uri="{BB962C8B-B14F-4D97-AF65-F5344CB8AC3E}">
        <p14:creationId xmlns:p14="http://schemas.microsoft.com/office/powerpoint/2010/main" val="155789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0E7923-D06A-0548-81EE-01F367D04AC4}" type="datetimeFigureOut">
              <a:rPr lang="en-US" smtClean="0"/>
              <a:pPr/>
              <a:t>01/04/2015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07226-35F2-B84C-BEC1-D2DE93F2257E}" type="slidenum">
              <a:rPr lang="en-US" smtClean="0"/>
              <a:pPr/>
              <a:t>‹#›</a:t>
            </a:fld>
            <a:endParaRPr lang="en-US"/>
          </a:p>
        </p:txBody>
      </p:sp>
    </p:spTree>
    <p:extLst>
      <p:ext uri="{BB962C8B-B14F-4D97-AF65-F5344CB8AC3E}">
        <p14:creationId xmlns:p14="http://schemas.microsoft.com/office/powerpoint/2010/main" val="41420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0E7923-D06A-0548-81EE-01F367D04AC4}" type="datetimeFigureOut">
              <a:rPr lang="en-US" smtClean="0"/>
              <a:pPr/>
              <a:t>01/04/2015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07226-35F2-B84C-BEC1-D2DE93F2257E}" type="slidenum">
              <a:rPr lang="en-US" smtClean="0"/>
              <a:pPr/>
              <a:t>‹#›</a:t>
            </a:fld>
            <a:endParaRPr lang="en-US"/>
          </a:p>
        </p:txBody>
      </p:sp>
    </p:spTree>
    <p:extLst>
      <p:ext uri="{BB962C8B-B14F-4D97-AF65-F5344CB8AC3E}">
        <p14:creationId xmlns:p14="http://schemas.microsoft.com/office/powerpoint/2010/main" val="401070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0E7923-D06A-0548-81EE-01F367D04AC4}" type="datetimeFigureOut">
              <a:rPr lang="en-US" smtClean="0"/>
              <a:pPr/>
              <a:t>01/04/2015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07226-35F2-B84C-BEC1-D2DE93F2257E}" type="slidenum">
              <a:rPr lang="en-US" smtClean="0"/>
              <a:pPr/>
              <a:t>‹#›</a:t>
            </a:fld>
            <a:endParaRPr lang="en-US"/>
          </a:p>
        </p:txBody>
      </p:sp>
    </p:spTree>
    <p:extLst>
      <p:ext uri="{BB962C8B-B14F-4D97-AF65-F5344CB8AC3E}">
        <p14:creationId xmlns:p14="http://schemas.microsoft.com/office/powerpoint/2010/main" val="294356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0E7923-D06A-0548-81EE-01F367D04AC4}" type="datetimeFigureOut">
              <a:rPr lang="en-US" smtClean="0"/>
              <a:pPr/>
              <a:t>01/04/2015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07226-35F2-B84C-BEC1-D2DE93F2257E}" type="slidenum">
              <a:rPr lang="en-US" smtClean="0"/>
              <a:pPr/>
              <a:t>‹#›</a:t>
            </a:fld>
            <a:endParaRPr lang="en-US"/>
          </a:p>
        </p:txBody>
      </p:sp>
    </p:spTree>
    <p:extLst>
      <p:ext uri="{BB962C8B-B14F-4D97-AF65-F5344CB8AC3E}">
        <p14:creationId xmlns:p14="http://schemas.microsoft.com/office/powerpoint/2010/main" val="409957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E7923-D06A-0548-81EE-01F367D04AC4}" type="datetimeFigureOut">
              <a:rPr lang="en-US" smtClean="0"/>
              <a:pPr/>
              <a:t>01/04/2015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07226-35F2-B84C-BEC1-D2DE93F2257E}" type="slidenum">
              <a:rPr lang="en-US" smtClean="0"/>
              <a:pPr/>
              <a:t>‹#›</a:t>
            </a:fld>
            <a:endParaRPr lang="en-US"/>
          </a:p>
        </p:txBody>
      </p:sp>
    </p:spTree>
    <p:extLst>
      <p:ext uri="{BB962C8B-B14F-4D97-AF65-F5344CB8AC3E}">
        <p14:creationId xmlns:p14="http://schemas.microsoft.com/office/powerpoint/2010/main" val="28635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E7923-D06A-0548-81EE-01F367D04AC4}" type="datetimeFigureOut">
              <a:rPr lang="en-US" smtClean="0"/>
              <a:pPr/>
              <a:t>01/04/2015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07226-35F2-B84C-BEC1-D2DE93F2257E}" type="slidenum">
              <a:rPr lang="en-US" smtClean="0"/>
              <a:pPr/>
              <a:t>‹#›</a:t>
            </a:fld>
            <a:endParaRPr lang="en-US"/>
          </a:p>
        </p:txBody>
      </p:sp>
    </p:spTree>
    <p:extLst>
      <p:ext uri="{BB962C8B-B14F-4D97-AF65-F5344CB8AC3E}">
        <p14:creationId xmlns:p14="http://schemas.microsoft.com/office/powerpoint/2010/main" val="371297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E7923-D06A-0548-81EE-01F367D04AC4}" type="datetimeFigureOut">
              <a:rPr lang="en-US" smtClean="0"/>
              <a:pPr/>
              <a:t>01/04/2015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07226-35F2-B84C-BEC1-D2DE93F2257E}" type="slidenum">
              <a:rPr lang="en-US" smtClean="0"/>
              <a:pPr/>
              <a:t>‹#›</a:t>
            </a:fld>
            <a:endParaRPr lang="en-US"/>
          </a:p>
        </p:txBody>
      </p:sp>
    </p:spTree>
    <p:extLst>
      <p:ext uri="{BB962C8B-B14F-4D97-AF65-F5344CB8AC3E}">
        <p14:creationId xmlns:p14="http://schemas.microsoft.com/office/powerpoint/2010/main" val="3643428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E7923-D06A-0548-81EE-01F367D04AC4}" type="datetimeFigureOut">
              <a:rPr lang="en-US" smtClean="0"/>
              <a:pPr/>
              <a:t>01/04/2015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07226-35F2-B84C-BEC1-D2DE93F2257E}" type="slidenum">
              <a:rPr lang="en-US" smtClean="0"/>
              <a:pPr/>
              <a:t>‹#›</a:t>
            </a:fld>
            <a:endParaRPr lang="en-US"/>
          </a:p>
        </p:txBody>
      </p:sp>
    </p:spTree>
    <p:extLst>
      <p:ext uri="{BB962C8B-B14F-4D97-AF65-F5344CB8AC3E}">
        <p14:creationId xmlns:p14="http://schemas.microsoft.com/office/powerpoint/2010/main" val="1142344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hyperlink" Target="http://www.twitter.com/AIPFoundation" TargetMode="External"/><Relationship Id="rId4"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hyperlink" Target="http://www.facebook.com/aipfound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9" name="Title 1"/>
          <p:cNvSpPr txBox="1">
            <a:spLocks/>
          </p:cNvSpPr>
          <p:nvPr/>
        </p:nvSpPr>
        <p:spPr>
          <a:xfrm>
            <a:off x="871347" y="2103880"/>
            <a:ext cx="7363544" cy="153765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800" b="1" dirty="0" smtClean="0">
                <a:solidFill>
                  <a:schemeClr val="bg1"/>
                </a:solidFill>
              </a:rPr>
              <a:t>Four Trials to Crack the Child Helmet Quandary</a:t>
            </a:r>
            <a:r>
              <a:rPr lang="en-US" sz="6000" dirty="0" smtClean="0"/>
              <a:t> </a:t>
            </a:r>
            <a:endParaRPr lang="en-US" sz="5800" b="1" dirty="0">
              <a:solidFill>
                <a:schemeClr val="bg1"/>
              </a:solidFill>
            </a:endParaRPr>
          </a:p>
        </p:txBody>
      </p:sp>
      <p:sp>
        <p:nvSpPr>
          <p:cNvPr id="10" name="Title 1"/>
          <p:cNvSpPr txBox="1">
            <a:spLocks/>
          </p:cNvSpPr>
          <p:nvPr/>
        </p:nvSpPr>
        <p:spPr>
          <a:xfrm>
            <a:off x="1640963" y="3889216"/>
            <a:ext cx="5824312" cy="888986"/>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chemeClr val="bg1"/>
                </a:solidFill>
              </a:rPr>
              <a:t>The Fourth International Conference of the Thai Society for Transport and Traffic Studies</a:t>
            </a:r>
            <a:endParaRPr lang="en-US" sz="3000" dirty="0">
              <a:solidFill>
                <a:schemeClr val="bg1"/>
              </a:solidFill>
            </a:endParaRPr>
          </a:p>
        </p:txBody>
      </p:sp>
      <p:sp>
        <p:nvSpPr>
          <p:cNvPr id="11" name="Title 1"/>
          <p:cNvSpPr txBox="1">
            <a:spLocks/>
          </p:cNvSpPr>
          <p:nvPr/>
        </p:nvSpPr>
        <p:spPr>
          <a:xfrm>
            <a:off x="871347" y="5259388"/>
            <a:ext cx="7363544" cy="888986"/>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1838" dirty="0" err="1" smtClean="0">
                <a:solidFill>
                  <a:schemeClr val="bg1"/>
                </a:solidFill>
              </a:rPr>
              <a:t>Ratanawadee</a:t>
            </a:r>
            <a:r>
              <a:rPr lang="en-US" sz="1838" dirty="0" smtClean="0">
                <a:solidFill>
                  <a:schemeClr val="bg1"/>
                </a:solidFill>
              </a:rPr>
              <a:t> H. WINTHER, AIP Foundation</a:t>
            </a:r>
            <a:endParaRPr lang="en-US" sz="1800" dirty="0" smtClean="0">
              <a:solidFill>
                <a:schemeClr val="bg1"/>
              </a:solidFill>
            </a:endParaRPr>
          </a:p>
          <a:p>
            <a:pPr>
              <a:lnSpc>
                <a:spcPct val="120000"/>
              </a:lnSpc>
            </a:pPr>
            <a:r>
              <a:rPr lang="en-US" sz="1800" dirty="0" smtClean="0">
                <a:solidFill>
                  <a:schemeClr val="bg1"/>
                </a:solidFill>
              </a:rPr>
              <a:t>Thursday, April 2, 2015</a:t>
            </a:r>
            <a:endParaRPr lang="en-US" sz="1800" dirty="0">
              <a:solidFill>
                <a:schemeClr val="bg1"/>
              </a:solidFill>
            </a:endParaRPr>
          </a:p>
        </p:txBody>
      </p:sp>
      <p:sp>
        <p:nvSpPr>
          <p:cNvPr id="14" name="Rectangle 13"/>
          <p:cNvSpPr/>
          <p:nvPr/>
        </p:nvSpPr>
        <p:spPr>
          <a:xfrm>
            <a:off x="0" y="-1"/>
            <a:ext cx="9144000" cy="147626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0" descr="FIA_TAG_ENG_CMY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5461" y="307474"/>
            <a:ext cx="913079" cy="896108"/>
          </a:xfrm>
          <a:prstGeom prst="rect">
            <a:avLst/>
          </a:prstGeom>
          <a:noFill/>
          <a:ln w="9525">
            <a:noFill/>
            <a:miter lim="800000"/>
            <a:headEnd/>
            <a:tailEnd/>
          </a:ln>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705" y="307474"/>
            <a:ext cx="2048052" cy="87573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45" y="517403"/>
            <a:ext cx="2838450" cy="476250"/>
          </a:xfrm>
          <a:prstGeom prst="rect">
            <a:avLst/>
          </a:prstGeom>
        </p:spPr>
      </p:pic>
    </p:spTree>
    <p:extLst>
      <p:ext uri="{BB962C8B-B14F-4D97-AF65-F5344CB8AC3E}">
        <p14:creationId xmlns:p14="http://schemas.microsoft.com/office/powerpoint/2010/main" val="91201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210" y="739629"/>
            <a:ext cx="9179210" cy="619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5105134" y="988166"/>
            <a:ext cx="3506615" cy="603996"/>
          </a:xfrm>
          <a:solidFill>
            <a:schemeClr val="bg1">
              <a:alpha val="83000"/>
            </a:schemeClr>
          </a:solidFill>
        </p:spPr>
        <p:txBody>
          <a:bodyPr>
            <a:noAutofit/>
          </a:bodyPr>
          <a:lstStyle/>
          <a:p>
            <a:r>
              <a:rPr lang="en-US" sz="3000" dirty="0" smtClean="0">
                <a:solidFill>
                  <a:srgbClr val="003C80"/>
                </a:solidFill>
              </a:rPr>
              <a:t>Methodology</a:t>
            </a:r>
            <a:endParaRPr lang="en-US" sz="3000" dirty="0"/>
          </a:p>
        </p:txBody>
      </p:sp>
      <p:sp>
        <p:nvSpPr>
          <p:cNvPr id="11" name="Text Placeholder 10"/>
          <p:cNvSpPr>
            <a:spLocks noGrp="1"/>
          </p:cNvSpPr>
          <p:nvPr>
            <p:ph type="body" sz="half" idx="2"/>
          </p:nvPr>
        </p:nvSpPr>
        <p:spPr>
          <a:xfrm>
            <a:off x="5105134" y="1592162"/>
            <a:ext cx="3506615" cy="2245701"/>
          </a:xfrm>
          <a:solidFill>
            <a:schemeClr val="bg1">
              <a:alpha val="83000"/>
            </a:schemeClr>
          </a:solidFill>
        </p:spPr>
        <p:txBody>
          <a:bodyPr>
            <a:normAutofit/>
          </a:bodyPr>
          <a:lstStyle/>
          <a:p>
            <a:pPr>
              <a:lnSpc>
                <a:spcPct val="120000"/>
              </a:lnSpc>
            </a:pPr>
            <a:r>
              <a:rPr lang="en-US" sz="1800" b="1" dirty="0" smtClean="0"/>
              <a:t>Where: </a:t>
            </a:r>
            <a:r>
              <a:rPr lang="en-US" sz="1800" dirty="0" smtClean="0"/>
              <a:t>Two petrol stations in high traffic locations</a:t>
            </a:r>
          </a:p>
          <a:p>
            <a:pPr>
              <a:lnSpc>
                <a:spcPct val="120000"/>
              </a:lnSpc>
            </a:pPr>
            <a:r>
              <a:rPr lang="en-US" sz="1800" b="1" dirty="0" smtClean="0"/>
              <a:t>When: </a:t>
            </a:r>
            <a:r>
              <a:rPr lang="en-US" sz="1800" dirty="0" smtClean="0"/>
              <a:t>November 29, 2013 – January 19, 2014</a:t>
            </a:r>
          </a:p>
          <a:p>
            <a:pPr>
              <a:lnSpc>
                <a:spcPct val="120000"/>
              </a:lnSpc>
            </a:pPr>
            <a:r>
              <a:rPr lang="en-US" sz="1800" b="1" dirty="0" smtClean="0">
                <a:solidFill>
                  <a:schemeClr val="tx1">
                    <a:lumMod val="85000"/>
                    <a:lumOff val="15000"/>
                  </a:schemeClr>
                </a:solidFill>
              </a:rPr>
              <a:t>What: </a:t>
            </a:r>
            <a:r>
              <a:rPr lang="en-US" sz="1800" dirty="0" smtClean="0">
                <a:solidFill>
                  <a:schemeClr val="tx1">
                    <a:lumMod val="85000"/>
                    <a:lumOff val="15000"/>
                  </a:schemeClr>
                </a:solidFill>
              </a:rPr>
              <a:t>Children’s </a:t>
            </a:r>
            <a:r>
              <a:rPr lang="en-US" sz="1800" dirty="0">
                <a:solidFill>
                  <a:schemeClr val="tx1">
                    <a:lumMod val="85000"/>
                    <a:lumOff val="15000"/>
                  </a:schemeClr>
                </a:solidFill>
              </a:rPr>
              <a:t>helmets sold at retail kiosks at petrol </a:t>
            </a:r>
            <a:r>
              <a:rPr lang="en-US" sz="1800" dirty="0" smtClean="0">
                <a:solidFill>
                  <a:schemeClr val="tx1">
                    <a:lumMod val="85000"/>
                    <a:lumOff val="15000"/>
                  </a:schemeClr>
                </a:solidFill>
              </a:rPr>
              <a:t>stations</a:t>
            </a:r>
            <a:endParaRPr lang="en-US" sz="1800" dirty="0">
              <a:solidFill>
                <a:schemeClr val="tx1">
                  <a:lumMod val="85000"/>
                  <a:lumOff val="15000"/>
                </a:schemeClr>
              </a:solidFill>
            </a:endParaRPr>
          </a:p>
        </p:txBody>
      </p:sp>
      <p:sp>
        <p:nvSpPr>
          <p:cNvPr id="12" name="Rectangle 11"/>
          <p:cNvSpPr/>
          <p:nvPr/>
        </p:nvSpPr>
        <p:spPr>
          <a:xfrm>
            <a:off x="0"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13" name="Title 1"/>
          <p:cNvSpPr txBox="1">
            <a:spLocks/>
          </p:cNvSpPr>
          <p:nvPr/>
        </p:nvSpPr>
        <p:spPr>
          <a:xfrm>
            <a:off x="0" y="-30752"/>
            <a:ext cx="9144000" cy="888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TRIAL 3: PETROL STATION RETAIL</a:t>
            </a:r>
            <a:endParaRPr lang="en-US" sz="3200" b="1" dirty="0">
              <a:solidFill>
                <a:schemeClr val="bg1"/>
              </a:solidFill>
            </a:endParaRPr>
          </a:p>
        </p:txBody>
      </p:sp>
    </p:spTree>
    <p:extLst>
      <p:ext uri="{BB962C8B-B14F-4D97-AF65-F5344CB8AC3E}">
        <p14:creationId xmlns:p14="http://schemas.microsoft.com/office/powerpoint/2010/main" val="40222739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519112" y="1608464"/>
            <a:ext cx="3976687" cy="4947912"/>
          </a:xfrm>
        </p:spPr>
        <p:txBody>
          <a:bodyPr>
            <a:noAutofit/>
          </a:bodyPr>
          <a:lstStyle/>
          <a:p>
            <a:pPr marL="0" lvl="0" indent="0">
              <a:lnSpc>
                <a:spcPct val="130000"/>
              </a:lnSpc>
              <a:buNone/>
            </a:pPr>
            <a:r>
              <a:rPr lang="en-US" sz="1800" dirty="0"/>
              <a:t>Helmet sales were very low: Four per day (55 total) at the discount kiosk and only two total over 13 days at the market price kiosk. </a:t>
            </a:r>
            <a:r>
              <a:rPr lang="en-US" sz="1800" dirty="0" smtClean="0"/>
              <a:t>Customers </a:t>
            </a:r>
            <a:r>
              <a:rPr lang="en-US" sz="1800" dirty="0"/>
              <a:t>reported:</a:t>
            </a:r>
            <a:endParaRPr lang="en-US" sz="1800" dirty="0">
              <a:solidFill>
                <a:schemeClr val="tx1">
                  <a:lumMod val="85000"/>
                  <a:lumOff val="15000"/>
                </a:schemeClr>
              </a:solidFill>
            </a:endParaRPr>
          </a:p>
          <a:p>
            <a:pPr lvl="0" hangingPunct="0"/>
            <a:r>
              <a:rPr lang="en-US" sz="1800" dirty="0"/>
              <a:t>Cost and design were barriers to purchasing helmets</a:t>
            </a:r>
          </a:p>
          <a:p>
            <a:pPr lvl="0" hangingPunct="0"/>
            <a:r>
              <a:rPr lang="en-US" sz="1800" dirty="0"/>
              <a:t>Safety and compliance with the law (not cost) were reasons for purchasing helmets</a:t>
            </a:r>
          </a:p>
          <a:p>
            <a:pPr lvl="0" hangingPunct="0"/>
            <a:r>
              <a:rPr lang="en-US" sz="1800" dirty="0"/>
              <a:t>The difficulty of finding child helmets as a reason for their children not wearing helmets (of those customers, only 20% proceeded to purchase helmets)</a:t>
            </a:r>
          </a:p>
          <a:p>
            <a:pPr lvl="0" hangingPunct="0"/>
            <a:r>
              <a:rPr lang="en-US" sz="1800" dirty="0"/>
              <a:t>Limited time at the petrol station</a:t>
            </a:r>
            <a:endParaRPr lang="en-US" sz="1800" dirty="0">
              <a:solidFill>
                <a:schemeClr val="tx1">
                  <a:lumMod val="85000"/>
                  <a:lumOff val="15000"/>
                </a:schemeClr>
              </a:solidFill>
            </a:endParaRPr>
          </a:p>
        </p:txBody>
      </p:sp>
      <p:sp>
        <p:nvSpPr>
          <p:cNvPr id="4" name="Rectangle 3"/>
          <p:cNvSpPr/>
          <p:nvPr/>
        </p:nvSpPr>
        <p:spPr>
          <a:xfrm>
            <a:off x="0"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5" name="Title 1"/>
          <p:cNvSpPr txBox="1">
            <a:spLocks/>
          </p:cNvSpPr>
          <p:nvPr/>
        </p:nvSpPr>
        <p:spPr>
          <a:xfrm>
            <a:off x="519112" y="-61504"/>
            <a:ext cx="8150225" cy="888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TRIAL 3: PETROL STATION RETAIL</a:t>
            </a:r>
          </a:p>
        </p:txBody>
      </p:sp>
      <p:sp>
        <p:nvSpPr>
          <p:cNvPr id="6" name="Title 1"/>
          <p:cNvSpPr txBox="1">
            <a:spLocks/>
          </p:cNvSpPr>
          <p:nvPr/>
        </p:nvSpPr>
        <p:spPr>
          <a:xfrm>
            <a:off x="519112" y="945912"/>
            <a:ext cx="3976687" cy="1286366"/>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000" b="1" dirty="0" smtClean="0">
                <a:solidFill>
                  <a:srgbClr val="003C80"/>
                </a:solidFill>
              </a:rPr>
              <a:t>Key findings</a:t>
            </a:r>
          </a:p>
        </p:txBody>
      </p:sp>
      <p:sp>
        <p:nvSpPr>
          <p:cNvPr id="10" name="Content Placeholder 7"/>
          <p:cNvSpPr>
            <a:spLocks noGrp="1"/>
          </p:cNvSpPr>
          <p:nvPr>
            <p:ph sz="half" idx="1"/>
          </p:nvPr>
        </p:nvSpPr>
        <p:spPr>
          <a:xfrm>
            <a:off x="4605043" y="1608465"/>
            <a:ext cx="4038600" cy="4947910"/>
          </a:xfrm>
        </p:spPr>
        <p:txBody>
          <a:bodyPr>
            <a:normAutofit/>
          </a:bodyPr>
          <a:lstStyle/>
          <a:p>
            <a:pPr lvl="0" hangingPunct="0"/>
            <a:r>
              <a:rPr lang="en-US" sz="1800" dirty="0"/>
              <a:t>Accessibility and affordability not sufficient to trigger demand</a:t>
            </a:r>
          </a:p>
          <a:p>
            <a:pPr lvl="0" hangingPunct="0"/>
            <a:r>
              <a:rPr lang="en-US" sz="1800" dirty="0"/>
              <a:t>Customers’ did not have enough time at petrol stations</a:t>
            </a:r>
          </a:p>
          <a:p>
            <a:pPr lvl="0" hangingPunct="0"/>
            <a:r>
              <a:rPr lang="en-US" sz="1800" dirty="0"/>
              <a:t>Petrol stations pose challenges for inventory management</a:t>
            </a:r>
          </a:p>
          <a:p>
            <a:pPr lvl="0" hangingPunct="0"/>
            <a:r>
              <a:rPr lang="en-US" sz="1800" dirty="0"/>
              <a:t>Trial 3 is not recommended for expansion.</a:t>
            </a:r>
          </a:p>
        </p:txBody>
      </p:sp>
      <p:sp>
        <p:nvSpPr>
          <p:cNvPr id="11" name="Title 1"/>
          <p:cNvSpPr txBox="1">
            <a:spLocks/>
          </p:cNvSpPr>
          <p:nvPr/>
        </p:nvSpPr>
        <p:spPr>
          <a:xfrm>
            <a:off x="4605043" y="945912"/>
            <a:ext cx="4038600" cy="1190146"/>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000" b="1" dirty="0" smtClean="0">
                <a:solidFill>
                  <a:srgbClr val="003C80"/>
                </a:solidFill>
              </a:rPr>
              <a:t>Insights</a:t>
            </a:r>
          </a:p>
        </p:txBody>
      </p:sp>
    </p:spTree>
    <p:extLst>
      <p:ext uri="{BB962C8B-B14F-4D97-AF65-F5344CB8AC3E}">
        <p14:creationId xmlns:p14="http://schemas.microsoft.com/office/powerpoint/2010/main" val="217819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4571"/>
            <a:ext cx="9165528" cy="68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5105133" y="988166"/>
            <a:ext cx="3506615" cy="603996"/>
          </a:xfrm>
          <a:solidFill>
            <a:schemeClr val="bg1">
              <a:alpha val="83000"/>
            </a:schemeClr>
          </a:solidFill>
        </p:spPr>
        <p:txBody>
          <a:bodyPr>
            <a:noAutofit/>
          </a:bodyPr>
          <a:lstStyle/>
          <a:p>
            <a:r>
              <a:rPr lang="en-US" sz="3000" dirty="0" smtClean="0">
                <a:solidFill>
                  <a:srgbClr val="003C80"/>
                </a:solidFill>
              </a:rPr>
              <a:t>Methodology</a:t>
            </a:r>
            <a:endParaRPr lang="en-US" sz="3000" dirty="0"/>
          </a:p>
        </p:txBody>
      </p:sp>
      <p:sp>
        <p:nvSpPr>
          <p:cNvPr id="11" name="Text Placeholder 10"/>
          <p:cNvSpPr>
            <a:spLocks noGrp="1"/>
          </p:cNvSpPr>
          <p:nvPr>
            <p:ph type="body" sz="half" idx="2"/>
          </p:nvPr>
        </p:nvSpPr>
        <p:spPr>
          <a:xfrm>
            <a:off x="5105132" y="1592161"/>
            <a:ext cx="3506615" cy="2598242"/>
          </a:xfrm>
          <a:solidFill>
            <a:schemeClr val="bg1">
              <a:alpha val="83000"/>
            </a:schemeClr>
          </a:solidFill>
        </p:spPr>
        <p:txBody>
          <a:bodyPr>
            <a:normAutofit/>
          </a:bodyPr>
          <a:lstStyle/>
          <a:p>
            <a:pPr>
              <a:lnSpc>
                <a:spcPct val="120000"/>
              </a:lnSpc>
            </a:pPr>
            <a:r>
              <a:rPr lang="en-US" sz="1800" b="1" dirty="0" smtClean="0"/>
              <a:t>Where: </a:t>
            </a:r>
            <a:r>
              <a:rPr lang="en-US" sz="1800" dirty="0" smtClean="0"/>
              <a:t>Royal Thai Navy residential community and </a:t>
            </a:r>
            <a:r>
              <a:rPr lang="en-US" sz="1800" dirty="0" err="1" smtClean="0"/>
              <a:t>Sanpawut</a:t>
            </a:r>
            <a:r>
              <a:rPr lang="en-US" sz="1800" dirty="0" smtClean="0"/>
              <a:t> </a:t>
            </a:r>
            <a:r>
              <a:rPr lang="en-US" sz="1800" dirty="0" err="1" smtClean="0"/>
              <a:t>Wittaya</a:t>
            </a:r>
            <a:r>
              <a:rPr lang="en-US" sz="1800" dirty="0" smtClean="0"/>
              <a:t> School, Bang Na, Bangkok</a:t>
            </a:r>
          </a:p>
          <a:p>
            <a:pPr>
              <a:lnSpc>
                <a:spcPct val="120000"/>
              </a:lnSpc>
            </a:pPr>
            <a:r>
              <a:rPr lang="en-US" sz="1800" b="1" dirty="0" smtClean="0"/>
              <a:t>When: </a:t>
            </a:r>
            <a:r>
              <a:rPr lang="en-US" sz="1800" dirty="0" smtClean="0"/>
              <a:t>January 2 - 17, 2014</a:t>
            </a:r>
          </a:p>
          <a:p>
            <a:pPr>
              <a:lnSpc>
                <a:spcPct val="120000"/>
              </a:lnSpc>
              <a:buClr>
                <a:srgbClr val="003C80"/>
              </a:buClr>
            </a:pPr>
            <a:r>
              <a:rPr lang="en-US" sz="1800" b="1" dirty="0" smtClean="0">
                <a:solidFill>
                  <a:schemeClr val="tx1">
                    <a:lumMod val="85000"/>
                    <a:lumOff val="15000"/>
                  </a:schemeClr>
                </a:solidFill>
              </a:rPr>
              <a:t>What: </a:t>
            </a:r>
            <a:r>
              <a:rPr lang="en-US" sz="1800" dirty="0">
                <a:solidFill>
                  <a:schemeClr val="tx1">
                    <a:lumMod val="85000"/>
                    <a:lumOff val="15000"/>
                  </a:schemeClr>
                </a:solidFill>
              </a:rPr>
              <a:t>Motorcycle taxi drivers offered helmets to all child passengers</a:t>
            </a:r>
          </a:p>
        </p:txBody>
      </p:sp>
      <p:sp>
        <p:nvSpPr>
          <p:cNvPr id="12" name="Rectangle 11"/>
          <p:cNvSpPr/>
          <p:nvPr/>
        </p:nvSpPr>
        <p:spPr>
          <a:xfrm>
            <a:off x="0"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13" name="Title 1"/>
          <p:cNvSpPr txBox="1">
            <a:spLocks/>
          </p:cNvSpPr>
          <p:nvPr/>
        </p:nvSpPr>
        <p:spPr>
          <a:xfrm>
            <a:off x="0" y="-30752"/>
            <a:ext cx="9144000" cy="888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TRIAL 4: TAXI STANDS</a:t>
            </a:r>
            <a:endParaRPr lang="en-US" sz="3200" b="1" dirty="0">
              <a:solidFill>
                <a:schemeClr val="bg1"/>
              </a:solidFill>
            </a:endParaRPr>
          </a:p>
        </p:txBody>
      </p:sp>
    </p:spTree>
    <p:extLst>
      <p:ext uri="{BB962C8B-B14F-4D97-AF65-F5344CB8AC3E}">
        <p14:creationId xmlns:p14="http://schemas.microsoft.com/office/powerpoint/2010/main" val="40222739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519112" y="1608464"/>
            <a:ext cx="3976687" cy="4947912"/>
          </a:xfrm>
        </p:spPr>
        <p:txBody>
          <a:bodyPr>
            <a:noAutofit/>
          </a:bodyPr>
          <a:lstStyle/>
          <a:p>
            <a:pPr marL="0" lvl="0" indent="0">
              <a:lnSpc>
                <a:spcPct val="130000"/>
              </a:lnSpc>
              <a:buNone/>
            </a:pPr>
            <a:r>
              <a:rPr lang="en-US" sz="1800" dirty="0"/>
              <a:t>During the 16-day trial, taxi drivers offered helmets to 308 child passengers. Of those, </a:t>
            </a:r>
            <a:r>
              <a:rPr lang="en-US" sz="1800" dirty="0" smtClean="0"/>
              <a:t>76% </a:t>
            </a:r>
            <a:r>
              <a:rPr lang="en-US" sz="1800" dirty="0"/>
              <a:t>accepted the helmet.</a:t>
            </a:r>
            <a:endParaRPr lang="en-US" sz="2100" b="1" dirty="0">
              <a:solidFill>
                <a:schemeClr val="tx1">
                  <a:lumMod val="85000"/>
                  <a:lumOff val="15000"/>
                </a:schemeClr>
              </a:solidFill>
            </a:endParaRPr>
          </a:p>
        </p:txBody>
      </p:sp>
      <p:sp>
        <p:nvSpPr>
          <p:cNvPr id="4" name="Rectangle 3"/>
          <p:cNvSpPr/>
          <p:nvPr/>
        </p:nvSpPr>
        <p:spPr>
          <a:xfrm>
            <a:off x="0"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5" name="Title 1"/>
          <p:cNvSpPr txBox="1">
            <a:spLocks/>
          </p:cNvSpPr>
          <p:nvPr/>
        </p:nvSpPr>
        <p:spPr>
          <a:xfrm>
            <a:off x="519112" y="-61504"/>
            <a:ext cx="8150225" cy="888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TRIAL 4: TAXI STANDS</a:t>
            </a:r>
          </a:p>
        </p:txBody>
      </p:sp>
      <p:sp>
        <p:nvSpPr>
          <p:cNvPr id="6" name="Title 1"/>
          <p:cNvSpPr txBox="1">
            <a:spLocks/>
          </p:cNvSpPr>
          <p:nvPr/>
        </p:nvSpPr>
        <p:spPr>
          <a:xfrm>
            <a:off x="519112" y="945912"/>
            <a:ext cx="3976687" cy="1286366"/>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000" b="1" dirty="0" smtClean="0">
                <a:solidFill>
                  <a:srgbClr val="003C80"/>
                </a:solidFill>
              </a:rPr>
              <a:t>Key findings</a:t>
            </a:r>
          </a:p>
        </p:txBody>
      </p:sp>
      <p:sp>
        <p:nvSpPr>
          <p:cNvPr id="10" name="Content Placeholder 7"/>
          <p:cNvSpPr>
            <a:spLocks noGrp="1"/>
          </p:cNvSpPr>
          <p:nvPr>
            <p:ph sz="half" idx="1"/>
          </p:nvPr>
        </p:nvSpPr>
        <p:spPr>
          <a:xfrm>
            <a:off x="4605043" y="1608465"/>
            <a:ext cx="4038600" cy="4947910"/>
          </a:xfrm>
        </p:spPr>
        <p:txBody>
          <a:bodyPr>
            <a:normAutofit/>
          </a:bodyPr>
          <a:lstStyle/>
          <a:p>
            <a:pPr marL="0" indent="0">
              <a:lnSpc>
                <a:spcPct val="120000"/>
              </a:lnSpc>
              <a:buClr>
                <a:srgbClr val="003C80"/>
              </a:buClr>
              <a:buNone/>
            </a:pPr>
            <a:r>
              <a:rPr lang="en-US" sz="1800" dirty="0">
                <a:solidFill>
                  <a:schemeClr val="tx1">
                    <a:lumMod val="85000"/>
                    <a:lumOff val="15000"/>
                  </a:schemeClr>
                </a:solidFill>
              </a:rPr>
              <a:t>Scalability is challenging due </a:t>
            </a:r>
            <a:r>
              <a:rPr lang="en-US" sz="1800" dirty="0" smtClean="0">
                <a:solidFill>
                  <a:schemeClr val="tx1">
                    <a:lumMod val="85000"/>
                    <a:lumOff val="15000"/>
                  </a:schemeClr>
                </a:solidFill>
              </a:rPr>
              <a:t>to independence </a:t>
            </a:r>
            <a:r>
              <a:rPr lang="en-US" sz="1800" dirty="0">
                <a:solidFill>
                  <a:schemeClr val="tx1">
                    <a:lumMod val="85000"/>
                    <a:lumOff val="15000"/>
                  </a:schemeClr>
                </a:solidFill>
              </a:rPr>
              <a:t>of each taxi stand</a:t>
            </a:r>
          </a:p>
        </p:txBody>
      </p:sp>
      <p:sp>
        <p:nvSpPr>
          <p:cNvPr id="11" name="Title 1"/>
          <p:cNvSpPr txBox="1">
            <a:spLocks/>
          </p:cNvSpPr>
          <p:nvPr/>
        </p:nvSpPr>
        <p:spPr>
          <a:xfrm>
            <a:off x="4605043" y="945912"/>
            <a:ext cx="4038600" cy="1190146"/>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000" b="1" dirty="0" smtClean="0">
                <a:solidFill>
                  <a:srgbClr val="003C80"/>
                </a:solidFill>
              </a:rPr>
              <a:t>Insights</a:t>
            </a:r>
          </a:p>
        </p:txBody>
      </p:sp>
      <p:graphicFrame>
        <p:nvGraphicFramePr>
          <p:cNvPr id="12" name="Picture Placeholder 6"/>
          <p:cNvGraphicFramePr>
            <a:graphicFrameLocks/>
          </p:cNvGraphicFramePr>
          <p:nvPr>
            <p:extLst>
              <p:ext uri="{D42A27DB-BD31-4B8C-83A1-F6EECF244321}">
                <p14:modId xmlns:p14="http://schemas.microsoft.com/office/powerpoint/2010/main" val="1874525211"/>
              </p:ext>
            </p:extLst>
          </p:nvPr>
        </p:nvGraphicFramePr>
        <p:xfrm>
          <a:off x="461769" y="2842352"/>
          <a:ext cx="8207568" cy="36511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166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6" name="Title 1"/>
          <p:cNvSpPr txBox="1">
            <a:spLocks/>
          </p:cNvSpPr>
          <p:nvPr/>
        </p:nvSpPr>
        <p:spPr>
          <a:xfrm>
            <a:off x="519113" y="-30752"/>
            <a:ext cx="8150224" cy="888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CONCLUSIONS</a:t>
            </a:r>
            <a:endParaRPr lang="en-US" sz="3200" b="1" dirty="0">
              <a:solidFill>
                <a:schemeClr val="bg1"/>
              </a:solidFill>
            </a:endParaRPr>
          </a:p>
        </p:txBody>
      </p:sp>
      <p:sp>
        <p:nvSpPr>
          <p:cNvPr id="14" name="Title 1"/>
          <p:cNvSpPr txBox="1">
            <a:spLocks/>
          </p:cNvSpPr>
          <p:nvPr/>
        </p:nvSpPr>
        <p:spPr>
          <a:xfrm>
            <a:off x="396283" y="1334472"/>
            <a:ext cx="8150225" cy="5221903"/>
          </a:xfrm>
          <a:prstGeom prst="rect">
            <a:avLst/>
          </a:prstGeom>
        </p:spPr>
        <p:txBody>
          <a:bodyPr vert="horz" lIns="91440" tIns="45720" rIns="91440" bIns="45720" numCol="1"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hangingPunct="0">
              <a:spcAft>
                <a:spcPts val="600"/>
              </a:spcAft>
            </a:pPr>
            <a:r>
              <a:rPr lang="en-US" sz="2200" dirty="0" smtClean="0"/>
              <a:t>The findings of all four trials indicate that child helmet use could be increased through a combination of the following interventions:</a:t>
            </a:r>
          </a:p>
          <a:p>
            <a:pPr algn="l" hangingPunct="0">
              <a:spcAft>
                <a:spcPts val="600"/>
              </a:spcAft>
            </a:pPr>
            <a:endParaRPr lang="en-US" sz="2200" dirty="0" smtClean="0"/>
          </a:p>
          <a:p>
            <a:pPr marL="342900" lvl="0" indent="-342900" algn="l" hangingPunct="0">
              <a:spcAft>
                <a:spcPts val="600"/>
              </a:spcAft>
              <a:buFont typeface="+mj-lt"/>
              <a:buAutoNum type="arabicPeriod"/>
            </a:pPr>
            <a:r>
              <a:rPr lang="en-US" sz="2200" dirty="0" smtClean="0"/>
              <a:t>High-level negotiations to increase police enforcement of the helmet law</a:t>
            </a:r>
          </a:p>
          <a:p>
            <a:pPr marL="342900" lvl="0" indent="-342900" algn="l" hangingPunct="0">
              <a:spcAft>
                <a:spcPts val="600"/>
              </a:spcAft>
              <a:buFont typeface="+mj-lt"/>
              <a:buAutoNum type="arabicPeriod"/>
            </a:pPr>
            <a:r>
              <a:rPr lang="en-US" sz="2200" dirty="0" smtClean="0"/>
              <a:t>Communications to convert helmet access into helmet wearing</a:t>
            </a:r>
          </a:p>
          <a:p>
            <a:pPr marL="342900" lvl="0" indent="-342900" algn="l" hangingPunct="0">
              <a:spcAft>
                <a:spcPts val="600"/>
              </a:spcAft>
              <a:buFont typeface="+mj-lt"/>
              <a:buAutoNum type="arabicPeriod"/>
            </a:pPr>
            <a:r>
              <a:rPr lang="en-US" sz="2200" dirty="0" smtClean="0"/>
              <a:t>Leveraging teachers as champions of helmet wearing</a:t>
            </a:r>
          </a:p>
          <a:p>
            <a:pPr marL="342900" lvl="0" indent="-342900" algn="l" hangingPunct="0">
              <a:spcAft>
                <a:spcPts val="600"/>
              </a:spcAft>
              <a:buFont typeface="+mj-lt"/>
              <a:buAutoNum type="arabicPeriod"/>
            </a:pPr>
            <a:r>
              <a:rPr lang="en-US" sz="2200" dirty="0" smtClean="0"/>
              <a:t>Investigation of schools as channels for accessing helmets</a:t>
            </a:r>
          </a:p>
          <a:p>
            <a:pPr marL="342900" lvl="0" indent="-342900" algn="l" hangingPunct="0">
              <a:spcAft>
                <a:spcPts val="600"/>
              </a:spcAft>
              <a:buFont typeface="+mj-lt"/>
              <a:buAutoNum type="arabicPeriod"/>
            </a:pPr>
            <a:r>
              <a:rPr lang="en-US" sz="2200" dirty="0" smtClean="0"/>
              <a:t>Educational activities conducted by local police officers</a:t>
            </a:r>
          </a:p>
          <a:p>
            <a:pPr marL="342900" lvl="0" indent="-342900" algn="l" hangingPunct="0">
              <a:spcAft>
                <a:spcPts val="600"/>
              </a:spcAft>
              <a:buFont typeface="+mj-lt"/>
              <a:buAutoNum type="arabicPeriod"/>
            </a:pPr>
            <a:r>
              <a:rPr lang="en-US" sz="2200" dirty="0" smtClean="0"/>
              <a:t>Customized child helmets in visually desirable designs</a:t>
            </a:r>
          </a:p>
          <a:p>
            <a:pPr marL="342900" lvl="0" indent="-342900" algn="l" hangingPunct="0">
              <a:buFont typeface="+mj-lt"/>
              <a:buAutoNum type="arabicPeriod"/>
            </a:pPr>
            <a:endParaRPr lang="en-US" sz="1800" dirty="0" smtClean="0"/>
          </a:p>
          <a:p>
            <a:pPr lvl="0" algn="l" hangingPunct="0"/>
            <a:endParaRPr lang="en-US" sz="1800" dirty="0" smtClean="0"/>
          </a:p>
          <a:p>
            <a:pPr algn="l">
              <a:lnSpc>
                <a:spcPct val="120000"/>
              </a:lnSpc>
            </a:pPr>
            <a:endParaRPr lang="en-US" sz="1800" dirty="0" smtClean="0">
              <a:solidFill>
                <a:schemeClr val="tx1">
                  <a:lumMod val="85000"/>
                  <a:lumOff val="15000"/>
                </a:schemeClr>
              </a:solidFill>
            </a:endParaRPr>
          </a:p>
          <a:p>
            <a:pPr marL="285750" indent="-285750" algn="l">
              <a:lnSpc>
                <a:spcPct val="120000"/>
              </a:lnSpc>
              <a:buClr>
                <a:srgbClr val="003C80"/>
              </a:buClr>
              <a:buFont typeface="Arial"/>
              <a:buChar char="•"/>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32508881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19113" y="-61504"/>
            <a:ext cx="8150224" cy="888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000" b="1" dirty="0">
              <a:solidFill>
                <a:schemeClr val="bg1"/>
              </a:solidFill>
            </a:endParaRPr>
          </a:p>
        </p:txBody>
      </p:sp>
      <p:sp>
        <p:nvSpPr>
          <p:cNvPr id="8" name="Rectangle 7"/>
          <p:cNvSpPr/>
          <p:nvPr/>
        </p:nvSpPr>
        <p:spPr>
          <a:xfrm>
            <a:off x="-8731"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C80"/>
              </a:solidFill>
              <a:latin typeface="+mj-lt"/>
            </a:endParaRPr>
          </a:p>
        </p:txBody>
      </p:sp>
      <p:sp>
        <p:nvSpPr>
          <p:cNvPr id="9" name="TextBox 8"/>
          <p:cNvSpPr txBox="1"/>
          <p:nvPr/>
        </p:nvSpPr>
        <p:spPr>
          <a:xfrm>
            <a:off x="169862" y="118604"/>
            <a:ext cx="8786813" cy="584775"/>
          </a:xfrm>
          <a:prstGeom prst="rect">
            <a:avLst/>
          </a:prstGeom>
          <a:noFill/>
        </p:spPr>
        <p:txBody>
          <a:bodyPr>
            <a:spAutoFit/>
          </a:bodyPr>
          <a:lstStyle/>
          <a:p>
            <a:pPr algn="ctr"/>
            <a:r>
              <a:rPr lang="en-US" sz="3200" b="1" dirty="0" smtClean="0">
                <a:solidFill>
                  <a:schemeClr val="bg1"/>
                </a:solidFill>
                <a:latin typeface="+mj-lt"/>
              </a:rPr>
              <a:t>THANK YOU</a:t>
            </a:r>
            <a:endParaRPr lang="en-US" sz="3200" dirty="0">
              <a:solidFill>
                <a:schemeClr val="bg1"/>
              </a:solidFill>
              <a:latin typeface="+mj-lt"/>
            </a:endParaRPr>
          </a:p>
        </p:txBody>
      </p:sp>
      <p:sp>
        <p:nvSpPr>
          <p:cNvPr id="12" name="Text Placeholder 1"/>
          <p:cNvSpPr txBox="1">
            <a:spLocks/>
          </p:cNvSpPr>
          <p:nvPr/>
        </p:nvSpPr>
        <p:spPr bwMode="auto">
          <a:xfrm>
            <a:off x="4987716" y="1138093"/>
            <a:ext cx="3584784" cy="1610093"/>
          </a:xfrm>
          <a:prstGeom prst="rect">
            <a:avLst/>
          </a:prstGeom>
          <a:solidFill>
            <a:srgbClr val="FFFFFF">
              <a:lumMod val="75000"/>
              <a:alpha val="80000"/>
            </a:srgbClr>
          </a:solidFill>
          <a:ln w="9525">
            <a:noFill/>
            <a:miter lim="800000"/>
            <a:headEnd/>
            <a:tailEnd/>
          </a:ln>
        </p:spPr>
        <p:txBody>
          <a:bodyPr/>
          <a:lstStyle/>
          <a:p>
            <a:pPr marL="342900" marR="0" lvl="0" indent="-342900" defTabSz="914400" eaLnBrk="1" fontAlgn="auto" latinLnBrk="0" hangingPunct="1">
              <a:lnSpc>
                <a:spcPct val="100000"/>
              </a:lnSpc>
              <a:spcBef>
                <a:spcPct val="20000"/>
              </a:spcBef>
              <a:spcAft>
                <a:spcPts val="0"/>
              </a:spcAft>
              <a:buClrTx/>
              <a:buSzPct val="50000"/>
              <a:buFontTx/>
              <a:buNone/>
              <a:tabLst/>
              <a:defRPr/>
            </a:pPr>
            <a:endParaRPr kumimoji="0" lang="en-US" sz="4000" b="0" i="0" u="none" strike="noStrike" kern="0" cap="none" spc="0" normalizeH="0" baseline="0" noProof="0" dirty="0">
              <a:ln>
                <a:noFill/>
              </a:ln>
              <a:solidFill>
                <a:srgbClr val="2C2C2C">
                  <a:lumMod val="50000"/>
                </a:srgbClr>
              </a:solidFill>
              <a:effectLst/>
              <a:uLnTx/>
              <a:uFillTx/>
            </a:endParaRPr>
          </a:p>
        </p:txBody>
      </p:sp>
      <p:sp>
        <p:nvSpPr>
          <p:cNvPr id="13" name="TextBox 6"/>
          <p:cNvSpPr txBox="1">
            <a:spLocks noChangeArrowheads="1"/>
          </p:cNvSpPr>
          <p:nvPr/>
        </p:nvSpPr>
        <p:spPr bwMode="auto">
          <a:xfrm>
            <a:off x="4953820" y="1327586"/>
            <a:ext cx="3584784" cy="1231106"/>
          </a:xfrm>
          <a:prstGeom prst="rect">
            <a:avLst/>
          </a:prstGeom>
          <a:noFill/>
          <a:ln w="9525">
            <a:noFill/>
            <a:miter lim="800000"/>
            <a:headEnd/>
            <a:tailEnd/>
          </a:ln>
        </p:spPr>
        <p:txBody>
          <a:bodyPr wrap="square">
            <a:spAutoFit/>
          </a:bodyPr>
          <a:lstStyle/>
          <a:p>
            <a:pPr algn="ctr"/>
            <a:r>
              <a:rPr lang="en-US" sz="2000" b="1" dirty="0">
                <a:solidFill>
                  <a:srgbClr val="272727"/>
                </a:solidFill>
                <a:cs typeface="Arial" pitchFamily="34" charset="0"/>
              </a:rPr>
              <a:t>For more information:</a:t>
            </a:r>
          </a:p>
          <a:p>
            <a:pPr algn="ctr"/>
            <a:r>
              <a:rPr lang="en-US" dirty="0" smtClean="0">
                <a:solidFill>
                  <a:srgbClr val="2C2C2C"/>
                </a:solidFill>
                <a:cs typeface="Arial" panose="020B0604020202020204" pitchFamily="34" charset="0"/>
              </a:rPr>
              <a:t>Visit www.asiainjury.org   </a:t>
            </a:r>
          </a:p>
          <a:p>
            <a:pPr algn="ctr"/>
            <a:r>
              <a:rPr lang="en-US" dirty="0" smtClean="0">
                <a:solidFill>
                  <a:srgbClr val="2C2C2C"/>
                </a:solidFill>
                <a:cs typeface="Arial" panose="020B0604020202020204" pitchFamily="34" charset="0"/>
              </a:rPr>
              <a:t>Find </a:t>
            </a:r>
            <a:r>
              <a:rPr lang="en-US" dirty="0">
                <a:solidFill>
                  <a:srgbClr val="2C2C2C"/>
                </a:solidFill>
                <a:cs typeface="Arial" panose="020B0604020202020204" pitchFamily="34" charset="0"/>
              </a:rPr>
              <a:t>us </a:t>
            </a:r>
            <a:r>
              <a:rPr lang="en-US" dirty="0" smtClean="0">
                <a:solidFill>
                  <a:srgbClr val="2C2C2C"/>
                </a:solidFill>
                <a:cs typeface="Arial" panose="020B0604020202020204" pitchFamily="34" charset="0"/>
              </a:rPr>
              <a:t>on </a:t>
            </a:r>
            <a:r>
              <a:rPr lang="en-US" dirty="0" smtClean="0">
                <a:solidFill>
                  <a:srgbClr val="2C2C2C"/>
                </a:solidFill>
                <a:cs typeface="Arial" panose="020B0604020202020204" pitchFamily="34" charset="0"/>
                <a:hlinkClick r:id="rId2"/>
              </a:rPr>
              <a:t>Facebook</a:t>
            </a:r>
            <a:r>
              <a:rPr lang="en-US" dirty="0" smtClean="0">
                <a:solidFill>
                  <a:srgbClr val="2C2C2C"/>
                </a:solidFill>
                <a:cs typeface="Arial" panose="020B0604020202020204" pitchFamily="34" charset="0"/>
              </a:rPr>
              <a:t>  </a:t>
            </a:r>
            <a:endParaRPr lang="en-US" dirty="0">
              <a:solidFill>
                <a:srgbClr val="2C2C2C"/>
              </a:solidFill>
              <a:cs typeface="Arial" panose="020B0604020202020204" pitchFamily="34" charset="0"/>
            </a:endParaRPr>
          </a:p>
          <a:p>
            <a:pPr algn="ctr">
              <a:defRPr/>
            </a:pPr>
            <a:r>
              <a:rPr lang="en-US" dirty="0">
                <a:solidFill>
                  <a:srgbClr val="2C2C2C"/>
                </a:solidFill>
                <a:cs typeface="Arial" panose="020B0604020202020204" pitchFamily="34" charset="0"/>
              </a:rPr>
              <a:t> Follow us on </a:t>
            </a:r>
            <a:r>
              <a:rPr lang="en-US" dirty="0">
                <a:solidFill>
                  <a:srgbClr val="2C2C2C"/>
                </a:solidFill>
                <a:cs typeface="Arial" panose="020B0604020202020204" pitchFamily="34" charset="0"/>
                <a:hlinkClick r:id="rId3"/>
              </a:rPr>
              <a:t>Twitter</a:t>
            </a:r>
            <a:r>
              <a:rPr lang="en-US" dirty="0">
                <a:solidFill>
                  <a:srgbClr val="2C2C2C"/>
                </a:solidFill>
                <a:cs typeface="Arial" panose="020B0604020202020204" pitchFamily="34" charset="0"/>
              </a:rPr>
              <a:t> </a:t>
            </a:r>
          </a:p>
        </p:txBody>
      </p:sp>
      <p:sp>
        <p:nvSpPr>
          <p:cNvPr id="14" name="Text Placeholder 1"/>
          <p:cNvSpPr txBox="1">
            <a:spLocks/>
          </p:cNvSpPr>
          <p:nvPr/>
        </p:nvSpPr>
        <p:spPr bwMode="auto">
          <a:xfrm>
            <a:off x="4987716" y="2912105"/>
            <a:ext cx="3584784" cy="3472820"/>
          </a:xfrm>
          <a:prstGeom prst="rect">
            <a:avLst/>
          </a:prstGeom>
          <a:solidFill>
            <a:srgbClr val="FFFFFF">
              <a:lumMod val="75000"/>
              <a:alpha val="80000"/>
            </a:srgbClr>
          </a:solidFill>
          <a:ln w="9525">
            <a:noFill/>
            <a:miter lim="800000"/>
            <a:headEnd/>
            <a:tailEnd/>
          </a:ln>
        </p:spPr>
        <p:txBody>
          <a:bodyPr/>
          <a:lstStyle/>
          <a:p>
            <a:pPr marL="342900" marR="0" lvl="0" indent="-342900" defTabSz="914400" eaLnBrk="1" fontAlgn="auto" latinLnBrk="0" hangingPunct="1">
              <a:lnSpc>
                <a:spcPct val="100000"/>
              </a:lnSpc>
              <a:spcBef>
                <a:spcPct val="20000"/>
              </a:spcBef>
              <a:spcAft>
                <a:spcPts val="0"/>
              </a:spcAft>
              <a:buClrTx/>
              <a:buSzPct val="50000"/>
              <a:buFontTx/>
              <a:buNone/>
              <a:tabLst/>
              <a:defRPr/>
            </a:pPr>
            <a:endParaRPr kumimoji="0" lang="en-US" sz="2000" b="0" i="0" u="none" strike="noStrike" kern="0" cap="none" spc="0" normalizeH="0" baseline="0" noProof="0" dirty="0">
              <a:ln>
                <a:noFill/>
              </a:ln>
              <a:solidFill>
                <a:srgbClr val="272727"/>
              </a:solidFill>
              <a:effectLst/>
              <a:uLnTx/>
              <a:uFillTx/>
              <a:cs typeface="Arial" pitchFamily="34" charset="0"/>
            </a:endParaRPr>
          </a:p>
        </p:txBody>
      </p:sp>
      <p:sp>
        <p:nvSpPr>
          <p:cNvPr id="15" name="TextBox 14"/>
          <p:cNvSpPr txBox="1"/>
          <p:nvPr/>
        </p:nvSpPr>
        <p:spPr>
          <a:xfrm>
            <a:off x="5093222" y="3009897"/>
            <a:ext cx="3373771" cy="3059299"/>
          </a:xfrm>
          <a:prstGeom prst="rect">
            <a:avLst/>
          </a:prstGeom>
          <a:noFill/>
        </p:spPr>
        <p:txBody>
          <a:bodyPr wrap="square" rtlCol="0">
            <a:spAutoFit/>
          </a:bodyPr>
          <a:lstStyle/>
          <a:p>
            <a:pPr marL="342900" indent="-342900" algn="ctr">
              <a:spcBef>
                <a:spcPct val="20000"/>
              </a:spcBef>
              <a:buSzPct val="50000"/>
              <a:defRPr/>
            </a:pPr>
            <a:r>
              <a:rPr lang="en-US" sz="2000" b="1" dirty="0">
                <a:solidFill>
                  <a:srgbClr val="272727"/>
                </a:solidFill>
                <a:cs typeface="Arial" pitchFamily="34" charset="0"/>
              </a:rPr>
              <a:t>Contact:</a:t>
            </a:r>
            <a:endParaRPr lang="en-US" sz="2000" b="1" dirty="0" smtClean="0">
              <a:solidFill>
                <a:srgbClr val="272727"/>
              </a:solidFill>
              <a:cs typeface="Arial" pitchFamily="34" charset="0"/>
            </a:endParaRPr>
          </a:p>
          <a:p>
            <a:pPr marL="342900" indent="-342900" algn="ctr">
              <a:spcBef>
                <a:spcPct val="20000"/>
              </a:spcBef>
              <a:buSzPct val="50000"/>
              <a:defRPr/>
            </a:pPr>
            <a:r>
              <a:rPr lang="en-US" dirty="0" err="1" smtClean="0">
                <a:solidFill>
                  <a:srgbClr val="2C2C2C"/>
                </a:solidFill>
                <a:cs typeface="Arial" panose="020B0604020202020204" pitchFamily="34" charset="0"/>
              </a:rPr>
              <a:t>Ratanawadee</a:t>
            </a:r>
            <a:r>
              <a:rPr lang="en-US" dirty="0" smtClean="0">
                <a:solidFill>
                  <a:srgbClr val="2C2C2C"/>
                </a:solidFill>
                <a:cs typeface="Arial" panose="020B0604020202020204" pitchFamily="34" charset="0"/>
              </a:rPr>
              <a:t> H. WINTHER</a:t>
            </a:r>
          </a:p>
          <a:p>
            <a:pPr marL="342900" indent="-342900" algn="ctr">
              <a:spcBef>
                <a:spcPct val="20000"/>
              </a:spcBef>
              <a:buSzPct val="50000"/>
              <a:defRPr/>
            </a:pPr>
            <a:r>
              <a:rPr lang="en-US" dirty="0">
                <a:solidFill>
                  <a:srgbClr val="2C2C2C"/>
                </a:solidFill>
                <a:cs typeface="Arial" panose="020B0604020202020204" pitchFamily="34" charset="0"/>
              </a:rPr>
              <a:t> AIP Foundation</a:t>
            </a:r>
            <a:r>
              <a:rPr lang="en-US" dirty="0" smtClean="0">
                <a:solidFill>
                  <a:srgbClr val="2C2C2C"/>
                </a:solidFill>
                <a:cs typeface="Arial" panose="020B0604020202020204" pitchFamily="34" charset="0"/>
              </a:rPr>
              <a:t> Thailand</a:t>
            </a:r>
          </a:p>
          <a:p>
            <a:endParaRPr lang="en-US" dirty="0" smtClean="0">
              <a:solidFill>
                <a:srgbClr val="2C2C2C"/>
              </a:solidFill>
              <a:cs typeface="Arial" panose="020B0604020202020204" pitchFamily="34" charset="0"/>
            </a:endParaRPr>
          </a:p>
          <a:p>
            <a:pPr hangingPunct="0"/>
            <a:r>
              <a:rPr lang="en-US" dirty="0" smtClean="0">
                <a:solidFill>
                  <a:srgbClr val="2C2C2C"/>
                </a:solidFill>
                <a:cs typeface="Arial" panose="020B0604020202020204" pitchFamily="34" charset="0"/>
              </a:rPr>
              <a:t>2, Prima </a:t>
            </a:r>
            <a:r>
              <a:rPr lang="en-US" dirty="0" err="1" smtClean="0">
                <a:solidFill>
                  <a:srgbClr val="2C2C2C"/>
                </a:solidFill>
                <a:cs typeface="Arial" panose="020B0604020202020204" pitchFamily="34" charset="0"/>
              </a:rPr>
              <a:t>Sathon</a:t>
            </a:r>
            <a:r>
              <a:rPr lang="en-US" dirty="0" smtClean="0">
                <a:solidFill>
                  <a:srgbClr val="2C2C2C"/>
                </a:solidFill>
                <a:cs typeface="Arial" panose="020B0604020202020204" pitchFamily="34" charset="0"/>
              </a:rPr>
              <a:t> Building, Room 8302, </a:t>
            </a:r>
            <a:r>
              <a:rPr lang="en-US" dirty="0" err="1" smtClean="0">
                <a:solidFill>
                  <a:srgbClr val="2C2C2C"/>
                </a:solidFill>
                <a:cs typeface="Arial" panose="020B0604020202020204" pitchFamily="34" charset="0"/>
              </a:rPr>
              <a:t>Naradhiwas</a:t>
            </a:r>
            <a:r>
              <a:rPr lang="en-US" dirty="0" smtClean="0">
                <a:solidFill>
                  <a:srgbClr val="2C2C2C"/>
                </a:solidFill>
                <a:cs typeface="Arial" panose="020B0604020202020204" pitchFamily="34" charset="0"/>
              </a:rPr>
              <a:t> </a:t>
            </a:r>
            <a:r>
              <a:rPr lang="en-US" dirty="0" err="1" smtClean="0">
                <a:solidFill>
                  <a:srgbClr val="2C2C2C"/>
                </a:solidFill>
                <a:cs typeface="Arial" panose="020B0604020202020204" pitchFamily="34" charset="0"/>
              </a:rPr>
              <a:t>Rajanagarindra</a:t>
            </a:r>
            <a:r>
              <a:rPr lang="en-US" dirty="0" smtClean="0">
                <a:solidFill>
                  <a:srgbClr val="2C2C2C"/>
                </a:solidFill>
                <a:cs typeface="Arial" panose="020B0604020202020204" pitchFamily="34" charset="0"/>
              </a:rPr>
              <a:t> </a:t>
            </a:r>
            <a:r>
              <a:rPr lang="en-US" dirty="0" err="1" smtClean="0">
                <a:solidFill>
                  <a:srgbClr val="2C2C2C"/>
                </a:solidFill>
                <a:cs typeface="Arial" panose="020B0604020202020204" pitchFamily="34" charset="0"/>
              </a:rPr>
              <a:t>Roud</a:t>
            </a:r>
            <a:r>
              <a:rPr lang="en-US" dirty="0" smtClean="0">
                <a:solidFill>
                  <a:srgbClr val="2C2C2C"/>
                </a:solidFill>
                <a:cs typeface="Arial" panose="020B0604020202020204" pitchFamily="34" charset="0"/>
              </a:rPr>
              <a:t>, </a:t>
            </a:r>
            <a:r>
              <a:rPr lang="en-US" dirty="0" err="1" smtClean="0">
                <a:solidFill>
                  <a:srgbClr val="2C2C2C"/>
                </a:solidFill>
                <a:cs typeface="Arial" panose="020B0604020202020204" pitchFamily="34" charset="0"/>
              </a:rPr>
              <a:t>Yannawa</a:t>
            </a:r>
            <a:r>
              <a:rPr lang="en-US" dirty="0" smtClean="0">
                <a:solidFill>
                  <a:srgbClr val="2C2C2C"/>
                </a:solidFill>
                <a:cs typeface="Arial" panose="020B0604020202020204" pitchFamily="34" charset="0"/>
              </a:rPr>
              <a:t>, </a:t>
            </a:r>
            <a:r>
              <a:rPr lang="en-US" dirty="0" err="1" smtClean="0">
                <a:solidFill>
                  <a:srgbClr val="2C2C2C"/>
                </a:solidFill>
                <a:cs typeface="Arial" panose="020B0604020202020204" pitchFamily="34" charset="0"/>
              </a:rPr>
              <a:t>Sathorn</a:t>
            </a:r>
            <a:r>
              <a:rPr lang="en-US" dirty="0" smtClean="0">
                <a:solidFill>
                  <a:srgbClr val="2C2C2C"/>
                </a:solidFill>
                <a:cs typeface="Arial" panose="020B0604020202020204" pitchFamily="34" charset="0"/>
              </a:rPr>
              <a:t>, Bangkok 10120, Thailand</a:t>
            </a:r>
          </a:p>
          <a:p>
            <a:pPr hangingPunct="0"/>
            <a:endParaRPr lang="en-US" dirty="0" smtClean="0">
              <a:solidFill>
                <a:srgbClr val="2C2C2C"/>
              </a:solidFill>
              <a:cs typeface="Arial" panose="020B0604020202020204" pitchFamily="34" charset="0"/>
            </a:endParaRPr>
          </a:p>
          <a:p>
            <a:pPr marL="342900" indent="-342900" algn="ctr">
              <a:spcBef>
                <a:spcPct val="20000"/>
              </a:spcBef>
              <a:buSzPct val="50000"/>
              <a:defRPr/>
            </a:pPr>
            <a:r>
              <a:rPr lang="en-US" dirty="0" err="1" smtClean="0">
                <a:solidFill>
                  <a:srgbClr val="2C2C2C"/>
                </a:solidFill>
                <a:cs typeface="Arial" panose="020B0604020202020204" pitchFamily="34" charset="0"/>
              </a:rPr>
              <a:t>ratana.winther@aipf-thailand.org</a:t>
            </a:r>
            <a:endParaRPr lang="en-US" dirty="0">
              <a:solidFill>
                <a:srgbClr val="2C2C2C"/>
              </a:solidFill>
              <a:cs typeface="Arial" panose="020B0604020202020204" pitchFamily="34" charset="0"/>
            </a:endParaRPr>
          </a:p>
        </p:txBody>
      </p:sp>
      <p:pic>
        <p:nvPicPr>
          <p:cNvPr id="10" name="Picture 9" descr="Global Alliance of NGOs_Poster_print_Thailand.pd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19113" y="1138093"/>
            <a:ext cx="4042970" cy="5280011"/>
          </a:xfrm>
          <a:prstGeom prst="rect">
            <a:avLst/>
          </a:prstGeom>
        </p:spPr>
      </p:pic>
    </p:spTree>
    <p:extLst>
      <p:ext uri="{BB962C8B-B14F-4D97-AF65-F5344CB8AC3E}">
        <p14:creationId xmlns:p14="http://schemas.microsoft.com/office/powerpoint/2010/main" val="4616516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pic>
        <p:nvPicPr>
          <p:cNvPr id="5" name="Picture 4" descr="Logo AIP Foundation-ver13-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0228" y="2524147"/>
            <a:ext cx="3572931" cy="1481460"/>
          </a:xfrm>
          <a:prstGeom prst="rect">
            <a:avLst/>
          </a:prstGeom>
        </p:spPr>
      </p:pic>
    </p:spTree>
    <p:extLst>
      <p:ext uri="{BB962C8B-B14F-4D97-AF65-F5344CB8AC3E}">
        <p14:creationId xmlns:p14="http://schemas.microsoft.com/office/powerpoint/2010/main" val="21465416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5" name="Title 1"/>
          <p:cNvSpPr txBox="1">
            <a:spLocks/>
          </p:cNvSpPr>
          <p:nvPr/>
        </p:nvSpPr>
        <p:spPr>
          <a:xfrm>
            <a:off x="519113" y="-21819"/>
            <a:ext cx="8150224" cy="888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CONTENT</a:t>
            </a:r>
            <a:endParaRPr lang="en-US" sz="3200" b="1" dirty="0">
              <a:solidFill>
                <a:schemeClr val="bg1"/>
              </a:solidFill>
            </a:endParaRPr>
          </a:p>
        </p:txBody>
      </p:sp>
      <p:sp>
        <p:nvSpPr>
          <p:cNvPr id="7" name="Title 1"/>
          <p:cNvSpPr txBox="1">
            <a:spLocks/>
          </p:cNvSpPr>
          <p:nvPr/>
        </p:nvSpPr>
        <p:spPr>
          <a:xfrm>
            <a:off x="819402" y="1060800"/>
            <a:ext cx="7415489" cy="68392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30000"/>
              </a:lnSpc>
              <a:buClr>
                <a:srgbClr val="003C80"/>
              </a:buClr>
              <a:buFont typeface="+mj-lt"/>
              <a:buAutoNum type="arabicPeriod"/>
            </a:pPr>
            <a:r>
              <a:rPr lang="en-US" sz="2100" b="1" dirty="0" smtClean="0">
                <a:solidFill>
                  <a:schemeClr val="tx1">
                    <a:lumMod val="85000"/>
                    <a:lumOff val="15000"/>
                  </a:schemeClr>
                </a:solidFill>
              </a:rPr>
              <a:t>Child helmet use in Thailand</a:t>
            </a:r>
          </a:p>
        </p:txBody>
      </p:sp>
      <p:sp>
        <p:nvSpPr>
          <p:cNvPr id="10" name="Title 1"/>
          <p:cNvSpPr txBox="1">
            <a:spLocks/>
          </p:cNvSpPr>
          <p:nvPr/>
        </p:nvSpPr>
        <p:spPr>
          <a:xfrm>
            <a:off x="819402" y="1776751"/>
            <a:ext cx="7415489" cy="68392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30000"/>
              </a:lnSpc>
              <a:buClr>
                <a:srgbClr val="003C80"/>
              </a:buClr>
              <a:buFont typeface="+mj-lt"/>
              <a:buAutoNum type="arabicPeriod" startAt="2"/>
            </a:pPr>
            <a:r>
              <a:rPr lang="en-US" sz="2100" b="1" dirty="0" smtClean="0">
                <a:solidFill>
                  <a:schemeClr val="tx1">
                    <a:lumMod val="85000"/>
                    <a:lumOff val="15000"/>
                  </a:schemeClr>
                </a:solidFill>
              </a:rPr>
              <a:t>Design of the trials</a:t>
            </a:r>
          </a:p>
        </p:txBody>
      </p:sp>
      <p:sp>
        <p:nvSpPr>
          <p:cNvPr id="11" name="Title 1"/>
          <p:cNvSpPr txBox="1">
            <a:spLocks/>
          </p:cNvSpPr>
          <p:nvPr/>
        </p:nvSpPr>
        <p:spPr>
          <a:xfrm>
            <a:off x="819402" y="2477390"/>
            <a:ext cx="7415489" cy="68392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30000"/>
              </a:lnSpc>
              <a:buClr>
                <a:srgbClr val="003C80"/>
              </a:buClr>
              <a:buFont typeface="+mj-lt"/>
              <a:buAutoNum type="arabicPeriod" startAt="3"/>
            </a:pPr>
            <a:r>
              <a:rPr lang="en-US" sz="2100" b="1" dirty="0" smtClean="0">
                <a:solidFill>
                  <a:schemeClr val="tx1">
                    <a:lumMod val="85000"/>
                    <a:lumOff val="15000"/>
                  </a:schemeClr>
                </a:solidFill>
              </a:rPr>
              <a:t>Trial 1: Helmet bank</a:t>
            </a:r>
          </a:p>
        </p:txBody>
      </p:sp>
      <p:sp>
        <p:nvSpPr>
          <p:cNvPr id="12" name="Title 1"/>
          <p:cNvSpPr txBox="1">
            <a:spLocks/>
          </p:cNvSpPr>
          <p:nvPr/>
        </p:nvSpPr>
        <p:spPr>
          <a:xfrm>
            <a:off x="819402" y="3161313"/>
            <a:ext cx="7415489" cy="68392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30000"/>
              </a:lnSpc>
              <a:buClr>
                <a:srgbClr val="003C80"/>
              </a:buClr>
              <a:buFont typeface="+mj-lt"/>
              <a:buAutoNum type="arabicPeriod" startAt="4"/>
            </a:pPr>
            <a:r>
              <a:rPr lang="en-US" sz="2100" b="1" dirty="0" smtClean="0">
                <a:solidFill>
                  <a:schemeClr val="tx1">
                    <a:lumMod val="85000"/>
                    <a:lumOff val="15000"/>
                  </a:schemeClr>
                </a:solidFill>
              </a:rPr>
              <a:t>Trial 2: Police enforcement</a:t>
            </a:r>
          </a:p>
        </p:txBody>
      </p:sp>
      <p:sp>
        <p:nvSpPr>
          <p:cNvPr id="13" name="Title 1"/>
          <p:cNvSpPr txBox="1">
            <a:spLocks/>
          </p:cNvSpPr>
          <p:nvPr/>
        </p:nvSpPr>
        <p:spPr>
          <a:xfrm>
            <a:off x="819402" y="3841719"/>
            <a:ext cx="7415489" cy="68392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30000"/>
              </a:lnSpc>
              <a:buClr>
                <a:srgbClr val="003C80"/>
              </a:buClr>
              <a:buFont typeface="+mj-lt"/>
              <a:buAutoNum type="arabicPeriod" startAt="5"/>
            </a:pPr>
            <a:r>
              <a:rPr lang="en-US" sz="2100" b="1" dirty="0" smtClean="0">
                <a:solidFill>
                  <a:schemeClr val="tx1">
                    <a:lumMod val="85000"/>
                    <a:lumOff val="15000"/>
                  </a:schemeClr>
                </a:solidFill>
              </a:rPr>
              <a:t>Trial 3: Petrol station retail</a:t>
            </a:r>
          </a:p>
        </p:txBody>
      </p:sp>
      <p:sp>
        <p:nvSpPr>
          <p:cNvPr id="14" name="Title 1"/>
          <p:cNvSpPr txBox="1">
            <a:spLocks/>
          </p:cNvSpPr>
          <p:nvPr/>
        </p:nvSpPr>
        <p:spPr>
          <a:xfrm>
            <a:off x="819402" y="4509755"/>
            <a:ext cx="7415489" cy="68392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30000"/>
              </a:lnSpc>
              <a:buClr>
                <a:srgbClr val="003C80"/>
              </a:buClr>
              <a:buFont typeface="+mj-lt"/>
              <a:buAutoNum type="arabicPeriod" startAt="6"/>
            </a:pPr>
            <a:r>
              <a:rPr lang="en-US" sz="2100" b="1" dirty="0" smtClean="0">
                <a:solidFill>
                  <a:schemeClr val="tx1">
                    <a:lumMod val="85000"/>
                    <a:lumOff val="15000"/>
                  </a:schemeClr>
                </a:solidFill>
              </a:rPr>
              <a:t>Trial 4: Taxi stands</a:t>
            </a:r>
          </a:p>
        </p:txBody>
      </p:sp>
      <p:sp>
        <p:nvSpPr>
          <p:cNvPr id="15" name="Title 1"/>
          <p:cNvSpPr txBox="1">
            <a:spLocks/>
          </p:cNvSpPr>
          <p:nvPr/>
        </p:nvSpPr>
        <p:spPr>
          <a:xfrm>
            <a:off x="819402" y="5191538"/>
            <a:ext cx="7415489" cy="68392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30000"/>
              </a:lnSpc>
              <a:buClr>
                <a:srgbClr val="003C80"/>
              </a:buClr>
              <a:buFont typeface="+mj-lt"/>
              <a:buAutoNum type="arabicPeriod" startAt="7"/>
            </a:pPr>
            <a:r>
              <a:rPr lang="en-US" sz="2100" b="1" dirty="0" smtClean="0">
                <a:solidFill>
                  <a:schemeClr val="tx1">
                    <a:lumMod val="85000"/>
                    <a:lumOff val="15000"/>
                  </a:schemeClr>
                </a:solidFill>
              </a:rPr>
              <a:t>Conclusions</a:t>
            </a:r>
          </a:p>
        </p:txBody>
      </p:sp>
      <p:cxnSp>
        <p:nvCxnSpPr>
          <p:cNvPr id="21" name="Straight Connector 20"/>
          <p:cNvCxnSpPr/>
          <p:nvPr/>
        </p:nvCxnSpPr>
        <p:spPr>
          <a:xfrm>
            <a:off x="819402" y="1725343"/>
            <a:ext cx="7406344" cy="0"/>
          </a:xfrm>
          <a:prstGeom prst="line">
            <a:avLst/>
          </a:prstGeom>
          <a:ln w="3175" cmpd="sng">
            <a:solidFill>
              <a:srgbClr val="8E8F8D"/>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19402" y="2454077"/>
            <a:ext cx="7406344" cy="0"/>
          </a:xfrm>
          <a:prstGeom prst="line">
            <a:avLst/>
          </a:prstGeom>
          <a:ln w="3175" cmpd="sng">
            <a:solidFill>
              <a:srgbClr val="8E8F8D"/>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9402" y="3152187"/>
            <a:ext cx="7406344" cy="0"/>
          </a:xfrm>
          <a:prstGeom prst="line">
            <a:avLst/>
          </a:prstGeom>
          <a:ln w="3175" cmpd="sng">
            <a:solidFill>
              <a:srgbClr val="8E8F8D"/>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19402" y="3799439"/>
            <a:ext cx="7406344" cy="0"/>
          </a:xfrm>
          <a:prstGeom prst="line">
            <a:avLst/>
          </a:prstGeom>
          <a:ln w="3175" cmpd="sng">
            <a:solidFill>
              <a:srgbClr val="8E8F8D"/>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9402" y="4498927"/>
            <a:ext cx="7406344" cy="0"/>
          </a:xfrm>
          <a:prstGeom prst="line">
            <a:avLst/>
          </a:prstGeom>
          <a:ln w="3175" cmpd="sng">
            <a:solidFill>
              <a:srgbClr val="8E8F8D"/>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19402" y="5148934"/>
            <a:ext cx="7406344" cy="0"/>
          </a:xfrm>
          <a:prstGeom prst="line">
            <a:avLst/>
          </a:prstGeom>
          <a:ln w="3175" cmpd="sng">
            <a:solidFill>
              <a:srgbClr val="8E8F8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848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lobal Alliance of NGOs_Poster_print_Thailand.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4400569"/>
            <a:ext cx="9144000" cy="1824626"/>
          </a:xfrm>
          <a:prstGeom prst="rect">
            <a:avLst/>
          </a:prstGeom>
        </p:spPr>
      </p:pic>
      <p:sp>
        <p:nvSpPr>
          <p:cNvPr id="6" name="Rectangle 5"/>
          <p:cNvSpPr/>
          <p:nvPr/>
        </p:nvSpPr>
        <p:spPr>
          <a:xfrm>
            <a:off x="0"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7" name="Title 1"/>
          <p:cNvSpPr txBox="1">
            <a:spLocks/>
          </p:cNvSpPr>
          <p:nvPr/>
        </p:nvSpPr>
        <p:spPr>
          <a:xfrm>
            <a:off x="0" y="-32876"/>
            <a:ext cx="9144000" cy="8889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CHILD HELMET USE IN THAILAND</a:t>
            </a:r>
            <a:endParaRPr lang="en-US" sz="3200" b="1" dirty="0">
              <a:solidFill>
                <a:schemeClr val="bg1"/>
              </a:solidFill>
            </a:endParaRPr>
          </a:p>
        </p:txBody>
      </p:sp>
      <p:pic>
        <p:nvPicPr>
          <p:cNvPr id="14" name="Picture 13" descr="Global Alliance of NGOs_Poster_print_Thailand.pd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78094"/>
            <a:ext cx="9144000" cy="2972036"/>
          </a:xfrm>
          <a:prstGeom prst="rect">
            <a:avLst/>
          </a:prstGeom>
        </p:spPr>
      </p:pic>
    </p:spTree>
    <p:extLst>
      <p:ext uri="{BB962C8B-B14F-4D97-AF65-F5344CB8AC3E}">
        <p14:creationId xmlns:p14="http://schemas.microsoft.com/office/powerpoint/2010/main" val="278560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7" name="Title 1"/>
          <p:cNvSpPr txBox="1">
            <a:spLocks/>
          </p:cNvSpPr>
          <p:nvPr/>
        </p:nvSpPr>
        <p:spPr>
          <a:xfrm>
            <a:off x="0" y="-32876"/>
            <a:ext cx="9144000" cy="8889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CHILD HELMET USE IN THAILAND</a:t>
            </a:r>
            <a:endParaRPr lang="en-US" sz="3200" b="1" dirty="0">
              <a:solidFill>
                <a:schemeClr val="bg1"/>
              </a:solidFill>
            </a:endParaRPr>
          </a:p>
        </p:txBody>
      </p:sp>
      <p:pic>
        <p:nvPicPr>
          <p:cNvPr id="12" name="Picture 11" descr="Global Alliance of NGOs_Poster_print_Thailand.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2650" y="1520521"/>
            <a:ext cx="9027692" cy="2397058"/>
          </a:xfrm>
          <a:prstGeom prst="rect">
            <a:avLst/>
          </a:prstGeom>
        </p:spPr>
      </p:pic>
      <p:pic>
        <p:nvPicPr>
          <p:cNvPr id="14" name="Picture 13" descr="Global Alliance of NGOs_Poster_print_Thailand.pd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650" y="4346903"/>
            <a:ext cx="9027692" cy="1592076"/>
          </a:xfrm>
          <a:prstGeom prst="rect">
            <a:avLst/>
          </a:prstGeom>
        </p:spPr>
      </p:pic>
    </p:spTree>
    <p:extLst>
      <p:ext uri="{BB962C8B-B14F-4D97-AF65-F5344CB8AC3E}">
        <p14:creationId xmlns:p14="http://schemas.microsoft.com/office/powerpoint/2010/main" val="278560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6" name="Title 1"/>
          <p:cNvSpPr txBox="1">
            <a:spLocks/>
          </p:cNvSpPr>
          <p:nvPr/>
        </p:nvSpPr>
        <p:spPr>
          <a:xfrm>
            <a:off x="528733" y="-35700"/>
            <a:ext cx="8150224" cy="888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DESIGN OF THE FOUR TRIALS</a:t>
            </a:r>
            <a:endParaRPr lang="en-US" sz="3200" b="1" dirty="0">
              <a:solidFill>
                <a:schemeClr val="bg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019142069"/>
              </p:ext>
            </p:extLst>
          </p:nvPr>
        </p:nvGraphicFramePr>
        <p:xfrm>
          <a:off x="557592" y="2964423"/>
          <a:ext cx="8009598" cy="2759894"/>
        </p:xfrm>
        <a:graphic>
          <a:graphicData uri="http://schemas.openxmlformats.org/drawingml/2006/table">
            <a:tbl>
              <a:tblPr firstRow="1" bandRow="1">
                <a:tableStyleId>{5C22544A-7EE6-4342-B048-85BDC9FD1C3A}</a:tableStyleId>
              </a:tblPr>
              <a:tblGrid>
                <a:gridCol w="1123652"/>
                <a:gridCol w="2110498"/>
                <a:gridCol w="4775448"/>
              </a:tblGrid>
              <a:tr h="488890">
                <a:tc>
                  <a:txBody>
                    <a:bodyPr/>
                    <a:lstStyle/>
                    <a:p>
                      <a:pPr algn="ct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solidFill>
                      <a:srgbClr val="013C80"/>
                    </a:solidFill>
                  </a:tcPr>
                </a:tc>
                <a:tc>
                  <a:txBody>
                    <a:bodyPr/>
                    <a:lstStyle/>
                    <a:p>
                      <a:pPr algn="ctr"/>
                      <a:r>
                        <a:rPr lang="en-US" dirty="0" smtClean="0"/>
                        <a:t>Name</a:t>
                      </a:r>
                      <a:r>
                        <a:rPr lang="en-US" baseline="0" dirty="0" smtClean="0"/>
                        <a:t> of Trial</a:t>
                      </a: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solidFill>
                      <a:srgbClr val="013C8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Description</a:t>
                      </a:r>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solidFill>
                      <a:srgbClr val="013C80"/>
                    </a:solidFill>
                  </a:tcPr>
                </a:tc>
              </a:tr>
              <a:tr h="453203">
                <a:tc>
                  <a:txBody>
                    <a:bodyPr/>
                    <a:lstStyle/>
                    <a:p>
                      <a:pPr algn="ctr"/>
                      <a:r>
                        <a:rPr lang="en-US" dirty="0" smtClean="0"/>
                        <a:t>Trial 1</a:t>
                      </a: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solidFill>
                      <a:schemeClr val="bg1">
                        <a:lumMod val="85000"/>
                      </a:schemeClr>
                    </a:solidFill>
                  </a:tcPr>
                </a:tc>
                <a:tc>
                  <a:txBody>
                    <a:bodyPr/>
                    <a:lstStyle/>
                    <a:p>
                      <a:pPr algn="ctr"/>
                      <a:r>
                        <a:rPr lang="en-US" dirty="0" smtClean="0"/>
                        <a:t>Helmet Bank</a:t>
                      </a: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noFill/>
                  </a:tcPr>
                </a:tc>
                <a:tc>
                  <a:txBody>
                    <a:bodyPr/>
                    <a:lstStyle/>
                    <a:p>
                      <a:pPr algn="ctr"/>
                      <a:r>
                        <a:rPr lang="en-US" dirty="0" smtClean="0"/>
                        <a:t>Loaning helmets to students from within</a:t>
                      </a:r>
                      <a:r>
                        <a:rPr lang="en-US" baseline="0" dirty="0" smtClean="0"/>
                        <a:t> schools</a:t>
                      </a: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noFill/>
                  </a:tcPr>
                </a:tc>
              </a:tr>
              <a:tr h="453203">
                <a:tc>
                  <a:txBody>
                    <a:bodyPr/>
                    <a:lstStyle/>
                    <a:p>
                      <a:pPr algn="ctr"/>
                      <a:r>
                        <a:rPr lang="en-US" dirty="0" smtClean="0"/>
                        <a:t>Trial 2</a:t>
                      </a: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solidFill>
                      <a:schemeClr val="bg1">
                        <a:lumMod val="85000"/>
                      </a:schemeClr>
                    </a:solidFill>
                  </a:tcPr>
                </a:tc>
                <a:tc>
                  <a:txBody>
                    <a:bodyPr/>
                    <a:lstStyle/>
                    <a:p>
                      <a:pPr algn="ctr"/>
                      <a:r>
                        <a:rPr lang="en-US" dirty="0" smtClean="0"/>
                        <a:t>Police Enforcement</a:t>
                      </a: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noFill/>
                  </a:tcPr>
                </a:tc>
                <a:tc>
                  <a:txBody>
                    <a:bodyPr/>
                    <a:lstStyle/>
                    <a:p>
                      <a:pPr algn="ctr"/>
                      <a:r>
                        <a:rPr lang="en-US" dirty="0" smtClean="0"/>
                        <a:t>Law enforcement by police officers at school gates</a:t>
                      </a: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noFill/>
                  </a:tcPr>
                </a:tc>
              </a:tr>
              <a:tr h="684835">
                <a:tc>
                  <a:txBody>
                    <a:bodyPr/>
                    <a:lstStyle/>
                    <a:p>
                      <a:pPr algn="ctr"/>
                      <a:r>
                        <a:rPr lang="en-US" dirty="0" smtClean="0"/>
                        <a:t>Trial 3</a:t>
                      </a: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solidFill>
                      <a:schemeClr val="bg1">
                        <a:lumMod val="85000"/>
                      </a:schemeClr>
                    </a:solidFill>
                  </a:tcPr>
                </a:tc>
                <a:tc>
                  <a:txBody>
                    <a:bodyPr/>
                    <a:lstStyle/>
                    <a:p>
                      <a:pPr algn="ctr"/>
                      <a:r>
                        <a:rPr lang="en-US" dirty="0" smtClean="0"/>
                        <a:t>Petrol Station Retail</a:t>
                      </a: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noFill/>
                  </a:tcPr>
                </a:tc>
                <a:tc>
                  <a:txBody>
                    <a:bodyPr/>
                    <a:lstStyle/>
                    <a:p>
                      <a:pPr algn="ctr"/>
                      <a:r>
                        <a:rPr lang="en-US" dirty="0" smtClean="0"/>
                        <a:t>Convenient accessibility through helmet retail kiosks at petrol</a:t>
                      </a:r>
                      <a:r>
                        <a:rPr lang="en-US" baseline="0" dirty="0" smtClean="0"/>
                        <a:t> stations</a:t>
                      </a: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noFill/>
                  </a:tcPr>
                </a:tc>
              </a:tr>
              <a:tr h="679763">
                <a:tc>
                  <a:txBody>
                    <a:bodyPr/>
                    <a:lstStyle/>
                    <a:p>
                      <a:pPr algn="ctr"/>
                      <a:r>
                        <a:rPr lang="en-US" dirty="0" smtClean="0"/>
                        <a:t>Trial 4</a:t>
                      </a: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solidFill>
                      <a:schemeClr val="bg1">
                        <a:lumMod val="85000"/>
                      </a:schemeClr>
                    </a:solidFill>
                  </a:tcPr>
                </a:tc>
                <a:tc>
                  <a:txBody>
                    <a:bodyPr/>
                    <a:lstStyle/>
                    <a:p>
                      <a:pPr algn="ctr"/>
                      <a:r>
                        <a:rPr lang="en-US" dirty="0" smtClean="0"/>
                        <a:t>Taxi Stand</a:t>
                      </a: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noFill/>
                  </a:tcPr>
                </a:tc>
                <a:tc>
                  <a:txBody>
                    <a:bodyPr/>
                    <a:lstStyle/>
                    <a:p>
                      <a:pPr algn="ctr"/>
                      <a:r>
                        <a:rPr lang="en-US" dirty="0" smtClean="0"/>
                        <a:t>Motorcycle taxi drivers offer helmets</a:t>
                      </a:r>
                      <a:r>
                        <a:rPr lang="en-US" baseline="0" dirty="0" smtClean="0"/>
                        <a:t> to all child passengers</a:t>
                      </a:r>
                      <a:endParaRPr lang="en-US" dirty="0"/>
                    </a:p>
                  </a:txBody>
                  <a:tcPr marL="0" marR="0" marT="0" marB="0" anchor="ctr">
                    <a:lnL w="3175" cap="flat" cmpd="sng" algn="ctr">
                      <a:solidFill>
                        <a:prstClr val="black">
                          <a:lumMod val="95000"/>
                          <a:lumOff val="5000"/>
                        </a:prstClr>
                      </a:solidFill>
                      <a:prstDash val="solid"/>
                      <a:round/>
                      <a:headEnd type="none" w="med" len="med"/>
                      <a:tailEnd type="none" w="med" len="med"/>
                    </a:lnL>
                    <a:lnR w="3175" cap="flat" cmpd="sng" algn="ctr">
                      <a:solidFill>
                        <a:prstClr val="black">
                          <a:lumMod val="95000"/>
                          <a:lumOff val="5000"/>
                        </a:prstClr>
                      </a:solidFill>
                      <a:prstDash val="solid"/>
                      <a:round/>
                      <a:headEnd type="none" w="med" len="med"/>
                      <a:tailEnd type="none" w="med" len="med"/>
                    </a:lnR>
                    <a:lnT w="3175" cap="flat" cmpd="sng" algn="ctr">
                      <a:solidFill>
                        <a:prstClr val="black">
                          <a:lumMod val="95000"/>
                          <a:lumOff val="5000"/>
                        </a:prstClr>
                      </a:solidFill>
                      <a:prstDash val="solid"/>
                      <a:round/>
                      <a:headEnd type="none" w="med" len="med"/>
                      <a:tailEnd type="none" w="med" len="med"/>
                    </a:lnT>
                    <a:lnB w="3175" cap="flat" cmpd="sng" algn="ctr">
                      <a:solidFill>
                        <a:prstClr val="black">
                          <a:lumMod val="95000"/>
                          <a:lumOff val="5000"/>
                        </a:prstClr>
                      </a:solidFill>
                      <a:prstDash val="solid"/>
                      <a:round/>
                      <a:headEnd type="none" w="med" len="med"/>
                      <a:tailEnd type="none" w="med" len="med"/>
                    </a:lnB>
                    <a:noFill/>
                  </a:tcPr>
                </a:tc>
              </a:tr>
            </a:tbl>
          </a:graphicData>
        </a:graphic>
      </p:graphicFrame>
      <p:sp>
        <p:nvSpPr>
          <p:cNvPr id="15" name="Title 1"/>
          <p:cNvSpPr txBox="1">
            <a:spLocks/>
          </p:cNvSpPr>
          <p:nvPr/>
        </p:nvSpPr>
        <p:spPr>
          <a:xfrm>
            <a:off x="557592" y="1287971"/>
            <a:ext cx="8150225" cy="1147667"/>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1800" dirty="0" smtClean="0"/>
              <a:t>From November 2013 to January 2014, AIP Foundation conducted four trials for two to three weeks each at locations throughout Bangkok. This presentation describes the methodology, findings, and recommendations of each trial. </a:t>
            </a:r>
            <a:endParaRPr lang="en-US" sz="1800" dirty="0">
              <a:solidFill>
                <a:schemeClr val="tx1">
                  <a:lumMod val="85000"/>
                  <a:lumOff val="15000"/>
                </a:schemeClr>
              </a:solidFill>
            </a:endParaRPr>
          </a:p>
        </p:txBody>
      </p:sp>
      <p:sp>
        <p:nvSpPr>
          <p:cNvPr id="9" name="Text Placeholder 10"/>
          <p:cNvSpPr txBox="1">
            <a:spLocks/>
          </p:cNvSpPr>
          <p:nvPr/>
        </p:nvSpPr>
        <p:spPr>
          <a:xfrm>
            <a:off x="528732" y="2554064"/>
            <a:ext cx="5389375" cy="39138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nSpc>
                <a:spcPct val="130000"/>
              </a:lnSpc>
            </a:pPr>
            <a:r>
              <a:rPr lang="en-US" i="1" dirty="0" smtClean="0">
                <a:solidFill>
                  <a:schemeClr val="tx1">
                    <a:lumMod val="85000"/>
                    <a:lumOff val="15000"/>
                  </a:schemeClr>
                </a:solidFill>
              </a:rPr>
              <a:t>Table 1: Four trials tested to increase child helmet use in Bangkok</a:t>
            </a:r>
            <a:endParaRPr lang="en-US" i="1" dirty="0">
              <a:solidFill>
                <a:schemeClr val="tx1">
                  <a:lumMod val="85000"/>
                  <a:lumOff val="15000"/>
                </a:schemeClr>
              </a:solidFill>
            </a:endParaRPr>
          </a:p>
        </p:txBody>
      </p:sp>
    </p:spTree>
    <p:extLst>
      <p:ext uri="{BB962C8B-B14F-4D97-AF65-F5344CB8AC3E}">
        <p14:creationId xmlns:p14="http://schemas.microsoft.com/office/powerpoint/2010/main" val="258347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65528" cy="693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5105134" y="988165"/>
            <a:ext cx="3506615" cy="603996"/>
          </a:xfrm>
          <a:solidFill>
            <a:schemeClr val="bg1">
              <a:alpha val="83000"/>
            </a:schemeClr>
          </a:solidFill>
        </p:spPr>
        <p:txBody>
          <a:bodyPr>
            <a:noAutofit/>
          </a:bodyPr>
          <a:lstStyle/>
          <a:p>
            <a:r>
              <a:rPr lang="en-US" sz="3000" dirty="0" smtClean="0">
                <a:solidFill>
                  <a:srgbClr val="003C80"/>
                </a:solidFill>
              </a:rPr>
              <a:t>Methodology</a:t>
            </a:r>
            <a:endParaRPr lang="en-US" sz="3000" dirty="0"/>
          </a:p>
        </p:txBody>
      </p:sp>
      <p:sp>
        <p:nvSpPr>
          <p:cNvPr id="11" name="Text Placeholder 10"/>
          <p:cNvSpPr>
            <a:spLocks noGrp="1"/>
          </p:cNvSpPr>
          <p:nvPr>
            <p:ph type="body" sz="half" idx="2"/>
          </p:nvPr>
        </p:nvSpPr>
        <p:spPr>
          <a:xfrm>
            <a:off x="5105134" y="1592162"/>
            <a:ext cx="3506615" cy="2752478"/>
          </a:xfrm>
          <a:solidFill>
            <a:schemeClr val="bg1">
              <a:alpha val="83000"/>
            </a:schemeClr>
          </a:solidFill>
        </p:spPr>
        <p:txBody>
          <a:bodyPr>
            <a:normAutofit/>
          </a:bodyPr>
          <a:lstStyle/>
          <a:p>
            <a:pPr>
              <a:lnSpc>
                <a:spcPct val="120000"/>
              </a:lnSpc>
            </a:pPr>
            <a:r>
              <a:rPr lang="en-US" sz="1800" b="1" dirty="0" smtClean="0"/>
              <a:t>Where: </a:t>
            </a:r>
            <a:r>
              <a:rPr lang="en-US" sz="1800" dirty="0" smtClean="0"/>
              <a:t>Ban </a:t>
            </a:r>
            <a:r>
              <a:rPr lang="en-US" sz="1800" dirty="0" err="1" smtClean="0"/>
              <a:t>Nong</a:t>
            </a:r>
            <a:r>
              <a:rPr lang="en-US" sz="1800" dirty="0" smtClean="0"/>
              <a:t> Bon Primary School in </a:t>
            </a:r>
            <a:r>
              <a:rPr lang="en-US" sz="1800" dirty="0" err="1" smtClean="0"/>
              <a:t>Suan</a:t>
            </a:r>
            <a:r>
              <a:rPr lang="en-US" sz="1800" dirty="0" smtClean="0"/>
              <a:t> </a:t>
            </a:r>
            <a:r>
              <a:rPr lang="en-US" sz="1800" dirty="0" err="1" smtClean="0"/>
              <a:t>Luang</a:t>
            </a:r>
            <a:r>
              <a:rPr lang="en-US" sz="1800" dirty="0" smtClean="0"/>
              <a:t>, Bangkok</a:t>
            </a:r>
          </a:p>
          <a:p>
            <a:pPr>
              <a:lnSpc>
                <a:spcPct val="120000"/>
              </a:lnSpc>
            </a:pPr>
            <a:r>
              <a:rPr lang="en-US" sz="1800" b="1" dirty="0" smtClean="0"/>
              <a:t>When: </a:t>
            </a:r>
            <a:r>
              <a:rPr lang="en-US" sz="1800" dirty="0" smtClean="0"/>
              <a:t>November 21 - December 12, 2013</a:t>
            </a:r>
            <a:endParaRPr lang="en-US" sz="1800" dirty="0" smtClean="0">
              <a:solidFill>
                <a:schemeClr val="tx1">
                  <a:lumMod val="85000"/>
                  <a:lumOff val="15000"/>
                </a:schemeClr>
              </a:solidFill>
            </a:endParaRPr>
          </a:p>
          <a:p>
            <a:pPr>
              <a:lnSpc>
                <a:spcPct val="130000"/>
              </a:lnSpc>
            </a:pPr>
            <a:r>
              <a:rPr lang="en-US" sz="1800" b="1" dirty="0" smtClean="0"/>
              <a:t>What: </a:t>
            </a:r>
            <a:r>
              <a:rPr lang="en-US" sz="1800" dirty="0" smtClean="0"/>
              <a:t>Helmets </a:t>
            </a:r>
            <a:r>
              <a:rPr lang="en-US" sz="1800" dirty="0"/>
              <a:t>provided at school for students to borrow – similar to school library for helmets</a:t>
            </a:r>
          </a:p>
          <a:p>
            <a:pPr marL="91440">
              <a:lnSpc>
                <a:spcPct val="130000"/>
              </a:lnSpc>
            </a:pPr>
            <a:endParaRPr lang="en-US" sz="1800" dirty="0">
              <a:solidFill>
                <a:schemeClr val="tx1">
                  <a:lumMod val="85000"/>
                  <a:lumOff val="15000"/>
                </a:schemeClr>
              </a:solidFill>
            </a:endParaRPr>
          </a:p>
        </p:txBody>
      </p:sp>
      <p:sp>
        <p:nvSpPr>
          <p:cNvPr id="12" name="Rectangle 11"/>
          <p:cNvSpPr/>
          <p:nvPr/>
        </p:nvSpPr>
        <p:spPr>
          <a:xfrm>
            <a:off x="0"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13" name="Title 1"/>
          <p:cNvSpPr txBox="1">
            <a:spLocks/>
          </p:cNvSpPr>
          <p:nvPr/>
        </p:nvSpPr>
        <p:spPr>
          <a:xfrm>
            <a:off x="0" y="-30752"/>
            <a:ext cx="9144000" cy="888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TRIAL 1: HELMET BANK</a:t>
            </a:r>
          </a:p>
        </p:txBody>
      </p:sp>
    </p:spTree>
    <p:extLst>
      <p:ext uri="{BB962C8B-B14F-4D97-AF65-F5344CB8AC3E}">
        <p14:creationId xmlns:p14="http://schemas.microsoft.com/office/powerpoint/2010/main" val="40222739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519112" y="1608464"/>
            <a:ext cx="3976687" cy="4947912"/>
          </a:xfrm>
        </p:spPr>
        <p:txBody>
          <a:bodyPr>
            <a:noAutofit/>
          </a:bodyPr>
          <a:lstStyle/>
          <a:p>
            <a:pPr marL="0" lvl="0" indent="0">
              <a:lnSpc>
                <a:spcPct val="130000"/>
              </a:lnSpc>
              <a:buNone/>
            </a:pPr>
            <a:r>
              <a:rPr lang="en-US" sz="1800" dirty="0"/>
              <a:t>On average, 60% of target students borrowed helmets during the trial. </a:t>
            </a:r>
            <a:r>
              <a:rPr lang="en-US" sz="1800" dirty="0" smtClean="0"/>
              <a:t>However</a:t>
            </a:r>
            <a:r>
              <a:rPr lang="en-US" sz="1800" dirty="0"/>
              <a:t>, very few were wearing the borrowed helmets.</a:t>
            </a:r>
            <a:endParaRPr lang="en-US" sz="2100" b="1" dirty="0">
              <a:solidFill>
                <a:schemeClr val="tx1">
                  <a:lumMod val="85000"/>
                  <a:lumOff val="15000"/>
                </a:schemeClr>
              </a:solidFill>
            </a:endParaRPr>
          </a:p>
          <a:p>
            <a:pPr marL="0" indent="0">
              <a:lnSpc>
                <a:spcPct val="130000"/>
              </a:lnSpc>
              <a:buNone/>
            </a:pPr>
            <a:endParaRPr lang="en-US" sz="1800" dirty="0">
              <a:solidFill>
                <a:schemeClr val="tx1">
                  <a:lumMod val="85000"/>
                  <a:lumOff val="15000"/>
                </a:schemeClr>
              </a:solidFill>
            </a:endParaRPr>
          </a:p>
        </p:txBody>
      </p:sp>
      <p:sp>
        <p:nvSpPr>
          <p:cNvPr id="4" name="Rectangle 3"/>
          <p:cNvSpPr/>
          <p:nvPr/>
        </p:nvSpPr>
        <p:spPr>
          <a:xfrm>
            <a:off x="0"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5" name="Title 1"/>
          <p:cNvSpPr txBox="1">
            <a:spLocks/>
          </p:cNvSpPr>
          <p:nvPr/>
        </p:nvSpPr>
        <p:spPr>
          <a:xfrm>
            <a:off x="519112" y="-61504"/>
            <a:ext cx="8150225" cy="888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TRIAL 1: HELMET BANK</a:t>
            </a:r>
          </a:p>
        </p:txBody>
      </p:sp>
      <p:sp>
        <p:nvSpPr>
          <p:cNvPr id="6" name="Title 1"/>
          <p:cNvSpPr txBox="1">
            <a:spLocks/>
          </p:cNvSpPr>
          <p:nvPr/>
        </p:nvSpPr>
        <p:spPr>
          <a:xfrm>
            <a:off x="519112" y="945912"/>
            <a:ext cx="3976687" cy="1286366"/>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000" b="1" dirty="0" smtClean="0">
                <a:solidFill>
                  <a:srgbClr val="003C80"/>
                </a:solidFill>
              </a:rPr>
              <a:t>Key findings</a:t>
            </a:r>
          </a:p>
        </p:txBody>
      </p:sp>
      <p:sp>
        <p:nvSpPr>
          <p:cNvPr id="10" name="Content Placeholder 7"/>
          <p:cNvSpPr>
            <a:spLocks noGrp="1"/>
          </p:cNvSpPr>
          <p:nvPr>
            <p:ph sz="half" idx="1"/>
          </p:nvPr>
        </p:nvSpPr>
        <p:spPr>
          <a:xfrm>
            <a:off x="4605043" y="1608465"/>
            <a:ext cx="4038600" cy="4947910"/>
          </a:xfrm>
        </p:spPr>
        <p:txBody>
          <a:bodyPr>
            <a:normAutofit/>
          </a:bodyPr>
          <a:lstStyle/>
          <a:p>
            <a:pPr>
              <a:lnSpc>
                <a:spcPct val="120000"/>
              </a:lnSpc>
              <a:buClr>
                <a:srgbClr val="003C80"/>
              </a:buClr>
            </a:pPr>
            <a:r>
              <a:rPr lang="en-US" sz="1800" dirty="0">
                <a:solidFill>
                  <a:schemeClr val="tx1">
                    <a:lumMod val="85000"/>
                    <a:lumOff val="15000"/>
                  </a:schemeClr>
                </a:solidFill>
              </a:rPr>
              <a:t>Parents were concerned about students losing helmets</a:t>
            </a:r>
          </a:p>
          <a:p>
            <a:pPr>
              <a:lnSpc>
                <a:spcPct val="120000"/>
              </a:lnSpc>
              <a:buClr>
                <a:srgbClr val="003C80"/>
              </a:buClr>
            </a:pPr>
            <a:r>
              <a:rPr lang="en-US" sz="1800" dirty="0">
                <a:solidFill>
                  <a:schemeClr val="tx1">
                    <a:lumMod val="85000"/>
                    <a:lumOff val="15000"/>
                  </a:schemeClr>
                </a:solidFill>
              </a:rPr>
              <a:t>Helmet bank was perceived by school staff as high value activity</a:t>
            </a:r>
          </a:p>
        </p:txBody>
      </p:sp>
      <p:sp>
        <p:nvSpPr>
          <p:cNvPr id="11" name="Title 1"/>
          <p:cNvSpPr txBox="1">
            <a:spLocks/>
          </p:cNvSpPr>
          <p:nvPr/>
        </p:nvSpPr>
        <p:spPr>
          <a:xfrm>
            <a:off x="4605043" y="945912"/>
            <a:ext cx="4038600" cy="1190146"/>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000" b="1" dirty="0" smtClean="0">
                <a:solidFill>
                  <a:srgbClr val="003C80"/>
                </a:solidFill>
              </a:rPr>
              <a:t>Insights</a:t>
            </a:r>
          </a:p>
        </p:txBody>
      </p:sp>
      <p:graphicFrame>
        <p:nvGraphicFramePr>
          <p:cNvPr id="13" name="Picture Placeholder 6"/>
          <p:cNvGraphicFramePr>
            <a:graphicFrameLocks/>
          </p:cNvGraphicFramePr>
          <p:nvPr>
            <p:extLst>
              <p:ext uri="{D42A27DB-BD31-4B8C-83A1-F6EECF244321}">
                <p14:modId xmlns:p14="http://schemas.microsoft.com/office/powerpoint/2010/main" val="582017454"/>
              </p:ext>
            </p:extLst>
          </p:nvPr>
        </p:nvGraphicFramePr>
        <p:xfrm>
          <a:off x="461769" y="3106757"/>
          <a:ext cx="8207568" cy="3386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02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86" y="-32711"/>
            <a:ext cx="9187614" cy="689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5255272" y="1182475"/>
            <a:ext cx="3506615" cy="603996"/>
          </a:xfrm>
          <a:solidFill>
            <a:schemeClr val="bg1">
              <a:alpha val="83000"/>
            </a:schemeClr>
          </a:solidFill>
        </p:spPr>
        <p:txBody>
          <a:bodyPr>
            <a:noAutofit/>
          </a:bodyPr>
          <a:lstStyle/>
          <a:p>
            <a:r>
              <a:rPr lang="en-US" sz="3000" dirty="0" smtClean="0">
                <a:solidFill>
                  <a:srgbClr val="003C80"/>
                </a:solidFill>
              </a:rPr>
              <a:t>Methodology</a:t>
            </a:r>
            <a:endParaRPr lang="en-US" sz="3000" dirty="0"/>
          </a:p>
        </p:txBody>
      </p:sp>
      <p:sp>
        <p:nvSpPr>
          <p:cNvPr id="11" name="Text Placeholder 10"/>
          <p:cNvSpPr>
            <a:spLocks noGrp="1"/>
          </p:cNvSpPr>
          <p:nvPr>
            <p:ph type="body" sz="half" idx="2"/>
          </p:nvPr>
        </p:nvSpPr>
        <p:spPr>
          <a:xfrm>
            <a:off x="5255272" y="1786472"/>
            <a:ext cx="3506615" cy="2289770"/>
          </a:xfrm>
          <a:solidFill>
            <a:schemeClr val="bg1">
              <a:alpha val="83000"/>
            </a:schemeClr>
          </a:solidFill>
        </p:spPr>
        <p:txBody>
          <a:bodyPr>
            <a:normAutofit/>
          </a:bodyPr>
          <a:lstStyle/>
          <a:p>
            <a:pPr>
              <a:lnSpc>
                <a:spcPct val="120000"/>
              </a:lnSpc>
            </a:pPr>
            <a:r>
              <a:rPr lang="en-US" sz="1800" b="1" dirty="0" smtClean="0"/>
              <a:t>Where: </a:t>
            </a:r>
            <a:r>
              <a:rPr lang="en-US" sz="1800" dirty="0" smtClean="0"/>
              <a:t>Thai </a:t>
            </a:r>
            <a:r>
              <a:rPr lang="en-US" sz="1800" dirty="0" err="1" smtClean="0"/>
              <a:t>Rath</a:t>
            </a:r>
            <a:r>
              <a:rPr lang="en-US" sz="1800" dirty="0" smtClean="0"/>
              <a:t> </a:t>
            </a:r>
            <a:r>
              <a:rPr lang="en-US" sz="1800" dirty="0" err="1" smtClean="0"/>
              <a:t>Wittaya</a:t>
            </a:r>
            <a:r>
              <a:rPr lang="en-US" sz="1800" dirty="0" smtClean="0"/>
              <a:t> 75 School in Sai Mai, Bangkok</a:t>
            </a:r>
          </a:p>
          <a:p>
            <a:pPr>
              <a:lnSpc>
                <a:spcPct val="120000"/>
              </a:lnSpc>
            </a:pPr>
            <a:r>
              <a:rPr lang="en-US" sz="1800" b="1" dirty="0" smtClean="0"/>
              <a:t>When: </a:t>
            </a:r>
            <a:r>
              <a:rPr lang="en-US" sz="1800" dirty="0" smtClean="0"/>
              <a:t>November 25, 2013 – January 9, 2014</a:t>
            </a:r>
            <a:endParaRPr lang="en-US" sz="1800" dirty="0" smtClean="0">
              <a:solidFill>
                <a:schemeClr val="tx1">
                  <a:lumMod val="85000"/>
                  <a:lumOff val="15000"/>
                </a:schemeClr>
              </a:solidFill>
            </a:endParaRPr>
          </a:p>
          <a:p>
            <a:pPr>
              <a:lnSpc>
                <a:spcPct val="120000"/>
              </a:lnSpc>
              <a:buClr>
                <a:srgbClr val="003C80"/>
              </a:buClr>
            </a:pPr>
            <a:r>
              <a:rPr lang="en-US" sz="1800" b="1" dirty="0" smtClean="0"/>
              <a:t>What: </a:t>
            </a:r>
            <a:r>
              <a:rPr lang="en-US" sz="1800" dirty="0" smtClean="0"/>
              <a:t>Police </a:t>
            </a:r>
            <a:r>
              <a:rPr lang="en-US" sz="1800" dirty="0"/>
              <a:t>enforced helmet law at checkpoint at school entrance</a:t>
            </a:r>
          </a:p>
        </p:txBody>
      </p:sp>
      <p:sp>
        <p:nvSpPr>
          <p:cNvPr id="12" name="Rectangle 11"/>
          <p:cNvSpPr/>
          <p:nvPr/>
        </p:nvSpPr>
        <p:spPr>
          <a:xfrm>
            <a:off x="0"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13" name="Title 1"/>
          <p:cNvSpPr txBox="1">
            <a:spLocks/>
          </p:cNvSpPr>
          <p:nvPr/>
        </p:nvSpPr>
        <p:spPr>
          <a:xfrm>
            <a:off x="0" y="-30752"/>
            <a:ext cx="9144000" cy="888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TRIAL 2: POLICE ENFORCEMENT</a:t>
            </a:r>
            <a:endParaRPr lang="en-US" sz="3200" b="1" dirty="0">
              <a:solidFill>
                <a:schemeClr val="bg1"/>
              </a:solidFill>
            </a:endParaRPr>
          </a:p>
        </p:txBody>
      </p:sp>
    </p:spTree>
    <p:extLst>
      <p:ext uri="{BB962C8B-B14F-4D97-AF65-F5344CB8AC3E}">
        <p14:creationId xmlns:p14="http://schemas.microsoft.com/office/powerpoint/2010/main" val="40222739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519112" y="1608464"/>
            <a:ext cx="3976687" cy="4947912"/>
          </a:xfrm>
        </p:spPr>
        <p:txBody>
          <a:bodyPr>
            <a:noAutofit/>
          </a:bodyPr>
          <a:lstStyle/>
          <a:p>
            <a:pPr>
              <a:lnSpc>
                <a:spcPct val="120000"/>
              </a:lnSpc>
              <a:buClr>
                <a:srgbClr val="003C80"/>
              </a:buClr>
            </a:pPr>
            <a:r>
              <a:rPr lang="en-US" sz="1800" dirty="0">
                <a:solidFill>
                  <a:schemeClr val="tx1">
                    <a:lumMod val="85000"/>
                    <a:lumOff val="15000"/>
                  </a:schemeClr>
                </a:solidFill>
              </a:rPr>
              <a:t>Limited number of fines/warnings issued</a:t>
            </a:r>
          </a:p>
          <a:p>
            <a:pPr>
              <a:lnSpc>
                <a:spcPct val="120000"/>
              </a:lnSpc>
              <a:buClr>
                <a:srgbClr val="003C80"/>
              </a:buClr>
            </a:pPr>
            <a:r>
              <a:rPr lang="en-US" sz="1800" dirty="0">
                <a:solidFill>
                  <a:schemeClr val="tx1">
                    <a:lumMod val="85000"/>
                    <a:lumOff val="15000"/>
                  </a:schemeClr>
                </a:solidFill>
              </a:rPr>
              <a:t>Limited increase in helmet </a:t>
            </a:r>
            <a:r>
              <a:rPr lang="en-US" sz="1800" dirty="0" smtClean="0">
                <a:solidFill>
                  <a:schemeClr val="tx1">
                    <a:lumMod val="85000"/>
                    <a:lumOff val="15000"/>
                  </a:schemeClr>
                </a:solidFill>
              </a:rPr>
              <a:t>wearing</a:t>
            </a:r>
            <a:endParaRPr lang="en-US" sz="1800" dirty="0">
              <a:solidFill>
                <a:schemeClr val="tx1">
                  <a:lumMod val="85000"/>
                  <a:lumOff val="15000"/>
                </a:schemeClr>
              </a:solidFill>
            </a:endParaRPr>
          </a:p>
        </p:txBody>
      </p:sp>
      <p:sp>
        <p:nvSpPr>
          <p:cNvPr id="4" name="Rectangle 3"/>
          <p:cNvSpPr/>
          <p:nvPr/>
        </p:nvSpPr>
        <p:spPr>
          <a:xfrm>
            <a:off x="0" y="0"/>
            <a:ext cx="9144000" cy="827482"/>
          </a:xfrm>
          <a:prstGeom prst="rect">
            <a:avLst/>
          </a:prstGeom>
          <a:solidFill>
            <a:srgbClr val="013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C80"/>
              </a:solidFill>
            </a:endParaRPr>
          </a:p>
        </p:txBody>
      </p:sp>
      <p:sp>
        <p:nvSpPr>
          <p:cNvPr id="5" name="Title 1"/>
          <p:cNvSpPr txBox="1">
            <a:spLocks/>
          </p:cNvSpPr>
          <p:nvPr/>
        </p:nvSpPr>
        <p:spPr>
          <a:xfrm>
            <a:off x="519112" y="-61504"/>
            <a:ext cx="8150225" cy="888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TRIAL 2: POLICE ENFORCEMENT</a:t>
            </a:r>
            <a:endParaRPr lang="en-US" sz="3200" b="1" dirty="0">
              <a:solidFill>
                <a:schemeClr val="bg1"/>
              </a:solidFill>
            </a:endParaRPr>
          </a:p>
        </p:txBody>
      </p:sp>
      <p:sp>
        <p:nvSpPr>
          <p:cNvPr id="6" name="Title 1"/>
          <p:cNvSpPr txBox="1">
            <a:spLocks/>
          </p:cNvSpPr>
          <p:nvPr/>
        </p:nvSpPr>
        <p:spPr>
          <a:xfrm>
            <a:off x="519112" y="945912"/>
            <a:ext cx="3976687" cy="1286366"/>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000" b="1" dirty="0" smtClean="0">
                <a:solidFill>
                  <a:srgbClr val="003C80"/>
                </a:solidFill>
              </a:rPr>
              <a:t>Key findings</a:t>
            </a:r>
          </a:p>
        </p:txBody>
      </p:sp>
      <p:sp>
        <p:nvSpPr>
          <p:cNvPr id="10" name="Content Placeholder 7"/>
          <p:cNvSpPr>
            <a:spLocks noGrp="1"/>
          </p:cNvSpPr>
          <p:nvPr>
            <p:ph sz="half" idx="1"/>
          </p:nvPr>
        </p:nvSpPr>
        <p:spPr>
          <a:xfrm>
            <a:off x="4605043" y="1608465"/>
            <a:ext cx="4038600" cy="4947910"/>
          </a:xfrm>
        </p:spPr>
        <p:txBody>
          <a:bodyPr>
            <a:normAutofit/>
          </a:bodyPr>
          <a:lstStyle/>
          <a:p>
            <a:pPr>
              <a:lnSpc>
                <a:spcPct val="120000"/>
              </a:lnSpc>
              <a:buClr>
                <a:srgbClr val="003C80"/>
              </a:buClr>
            </a:pPr>
            <a:r>
              <a:rPr lang="en-US" sz="1800" dirty="0">
                <a:solidFill>
                  <a:schemeClr val="tx1">
                    <a:lumMod val="85000"/>
                    <a:lumOff val="15000"/>
                  </a:schemeClr>
                </a:solidFill>
              </a:rPr>
              <a:t>Limited police resources due to protests</a:t>
            </a:r>
          </a:p>
          <a:p>
            <a:pPr>
              <a:lnSpc>
                <a:spcPct val="120000"/>
              </a:lnSpc>
              <a:buClr>
                <a:srgbClr val="003C80"/>
              </a:buClr>
            </a:pPr>
            <a:r>
              <a:rPr lang="en-US" sz="1800" dirty="0">
                <a:solidFill>
                  <a:schemeClr val="tx1">
                    <a:lumMod val="85000"/>
                    <a:lumOff val="15000"/>
                  </a:schemeClr>
                </a:solidFill>
              </a:rPr>
              <a:t>Need to combine </a:t>
            </a:r>
            <a:r>
              <a:rPr lang="en-US" sz="1800" dirty="0" smtClean="0">
                <a:solidFill>
                  <a:schemeClr val="tx1">
                    <a:lumMod val="85000"/>
                    <a:lumOff val="15000"/>
                  </a:schemeClr>
                </a:solidFill>
              </a:rPr>
              <a:t>enforcement </a:t>
            </a:r>
            <a:r>
              <a:rPr lang="en-US" sz="1800" dirty="0">
                <a:solidFill>
                  <a:schemeClr val="tx1">
                    <a:lumMod val="85000"/>
                    <a:lumOff val="15000"/>
                  </a:schemeClr>
                </a:solidFill>
              </a:rPr>
              <a:t>with community engagement activities</a:t>
            </a:r>
          </a:p>
        </p:txBody>
      </p:sp>
      <p:sp>
        <p:nvSpPr>
          <p:cNvPr id="11" name="Title 1"/>
          <p:cNvSpPr txBox="1">
            <a:spLocks/>
          </p:cNvSpPr>
          <p:nvPr/>
        </p:nvSpPr>
        <p:spPr>
          <a:xfrm>
            <a:off x="4605043" y="945912"/>
            <a:ext cx="4038600" cy="1190146"/>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000" b="1" dirty="0" smtClean="0">
                <a:solidFill>
                  <a:srgbClr val="003C80"/>
                </a:solidFill>
              </a:rPr>
              <a:t>Insights</a:t>
            </a:r>
          </a:p>
        </p:txBody>
      </p:sp>
      <p:graphicFrame>
        <p:nvGraphicFramePr>
          <p:cNvPr id="9" name="Picture Placeholder 6"/>
          <p:cNvGraphicFramePr>
            <a:graphicFrameLocks/>
          </p:cNvGraphicFramePr>
          <p:nvPr>
            <p:extLst>
              <p:ext uri="{D42A27DB-BD31-4B8C-83A1-F6EECF244321}">
                <p14:modId xmlns:p14="http://schemas.microsoft.com/office/powerpoint/2010/main" val="799338554"/>
              </p:ext>
            </p:extLst>
          </p:nvPr>
        </p:nvGraphicFramePr>
        <p:xfrm>
          <a:off x="461769" y="3161841"/>
          <a:ext cx="8207568" cy="33316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6931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678</TotalTime>
  <Words>2242</Words>
  <Application>Microsoft Macintosh PowerPoint</Application>
  <PresentationFormat>On-screen Show (4:3)</PresentationFormat>
  <Paragraphs>227</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Methodology</vt:lpstr>
      <vt:lpstr>PowerPoint Presentation</vt:lpstr>
      <vt:lpstr>Methodology</vt:lpstr>
      <vt:lpstr>PowerPoint Presentation</vt:lpstr>
      <vt:lpstr>Methodology</vt:lpstr>
      <vt:lpstr>PowerPoint Presentation</vt:lpstr>
      <vt:lpstr>Methodology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dc:title>
  <dc:creator>AIPF</dc:creator>
  <cp:lastModifiedBy>Ratanawadee Hemniti Winther</cp:lastModifiedBy>
  <cp:revision>74</cp:revision>
  <dcterms:created xsi:type="dcterms:W3CDTF">2015-03-31T03:13:05Z</dcterms:created>
  <dcterms:modified xsi:type="dcterms:W3CDTF">2015-04-01T15:46:34Z</dcterms:modified>
</cp:coreProperties>
</file>